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4630400" cy="8229600"/>
  <p:notesSz cx="8229600" cy="14630400"/>
  <p:embeddedFontLst>
    <p:embeddedFont>
      <p:font typeface="Kanit Light" panose="020B0604020202020204" charset="-34"/>
      <p:regular r:id="rId25"/>
    </p:embeddedFont>
    <p:embeddedFont>
      <p:font typeface="Martel Sans" panose="020B0604020202020204" charset="-94"/>
      <p:regular r:id="rId26"/>
    </p:embeddedFont>
    <p:embeddedFont>
      <p:font typeface="Calibri" panose="020F0502020204030204" pitchFamily="34" charset="0"/>
      <p:regular r:id="rId27"/>
      <p:bold r:id="rId28"/>
      <p:italic r:id="rId29"/>
      <p:boldItalic r:id="rId30"/>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3" d="100"/>
          <a:sy n="73" d="100"/>
        </p:scale>
        <p:origin x="446" y="58"/>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35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793790" y="1382673"/>
            <a:ext cx="10164247"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Çocuklarda Sorumluluk Bilinci Oluşturma</a:t>
            </a:r>
            <a:endParaRPr lang="en-US" sz="4450" dirty="0"/>
          </a:p>
        </p:txBody>
      </p:sp>
      <p:sp>
        <p:nvSpPr>
          <p:cNvPr id="3" name="Text 1"/>
          <p:cNvSpPr/>
          <p:nvPr/>
        </p:nvSpPr>
        <p:spPr>
          <a:xfrm>
            <a:off x="793790" y="2545080"/>
            <a:ext cx="13042821" cy="362903"/>
          </a:xfrm>
          <a:prstGeom prst="rect">
            <a:avLst/>
          </a:prstGeom>
          <a:noFill/>
          <a:ln/>
        </p:spPr>
        <p:txBody>
          <a:bodyPr wrap="non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Çocuklarda sorumluluk bilinci, yaşam boyu bağımsız ve başarılı olmalarını sağlayan önemli bir temeldir.</a:t>
            </a:r>
            <a:endParaRPr lang="en-US" sz="1750" dirty="0"/>
          </a:p>
        </p:txBody>
      </p:sp>
      <p:pic>
        <p:nvPicPr>
          <p:cNvPr id="4" name="Image 0" descr="preencoded.png"/>
          <p:cNvPicPr>
            <a:picLocks noChangeAspect="1"/>
          </p:cNvPicPr>
          <p:nvPr/>
        </p:nvPicPr>
        <p:blipFill>
          <a:blip r:embed="rId3"/>
          <a:stretch>
            <a:fillRect/>
          </a:stretch>
        </p:blipFill>
        <p:spPr>
          <a:xfrm>
            <a:off x="793790" y="3163133"/>
            <a:ext cx="4120753" cy="2546747"/>
          </a:xfrm>
          <a:prstGeom prst="rect">
            <a:avLst/>
          </a:prstGeom>
        </p:spPr>
      </p:pic>
      <p:sp>
        <p:nvSpPr>
          <p:cNvPr id="5" name="Text 2"/>
          <p:cNvSpPr/>
          <p:nvPr/>
        </p:nvSpPr>
        <p:spPr>
          <a:xfrm>
            <a:off x="793790" y="59933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Günlük Sorumluluklar</a:t>
            </a:r>
            <a:endParaRPr lang="en-US" sz="2200" dirty="0"/>
          </a:p>
        </p:txBody>
      </p:sp>
      <p:sp>
        <p:nvSpPr>
          <p:cNvPr id="6" name="Text 3"/>
          <p:cNvSpPr/>
          <p:nvPr/>
        </p:nvSpPr>
        <p:spPr>
          <a:xfrm>
            <a:off x="793790" y="6483787"/>
            <a:ext cx="4120753" cy="362903"/>
          </a:xfrm>
          <a:prstGeom prst="rect">
            <a:avLst/>
          </a:prstGeom>
          <a:noFill/>
          <a:ln/>
        </p:spPr>
        <p:txBody>
          <a:bodyPr wrap="non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Temel yaşam becerilerinin gelişimi</a:t>
            </a:r>
            <a:endParaRPr lang="en-US" sz="1750" dirty="0"/>
          </a:p>
        </p:txBody>
      </p:sp>
      <p:pic>
        <p:nvPicPr>
          <p:cNvPr id="7" name="Image 1" descr="preencoded.png"/>
          <p:cNvPicPr>
            <a:picLocks noChangeAspect="1"/>
          </p:cNvPicPr>
          <p:nvPr/>
        </p:nvPicPr>
        <p:blipFill>
          <a:blip r:embed="rId4"/>
          <a:stretch>
            <a:fillRect/>
          </a:stretch>
        </p:blipFill>
        <p:spPr>
          <a:xfrm>
            <a:off x="5254704" y="3163133"/>
            <a:ext cx="4120872" cy="2546866"/>
          </a:xfrm>
          <a:prstGeom prst="rect">
            <a:avLst/>
          </a:prstGeom>
        </p:spPr>
      </p:pic>
      <p:sp>
        <p:nvSpPr>
          <p:cNvPr id="8" name="Text 4"/>
          <p:cNvSpPr/>
          <p:nvPr/>
        </p:nvSpPr>
        <p:spPr>
          <a:xfrm>
            <a:off x="5254704" y="599348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Akademik Gelişim</a:t>
            </a:r>
            <a:endParaRPr lang="en-US" sz="2200" dirty="0"/>
          </a:p>
        </p:txBody>
      </p:sp>
      <p:sp>
        <p:nvSpPr>
          <p:cNvPr id="9" name="Text 5"/>
          <p:cNvSpPr/>
          <p:nvPr/>
        </p:nvSpPr>
        <p:spPr>
          <a:xfrm>
            <a:off x="5254704" y="6483906"/>
            <a:ext cx="4120872" cy="362903"/>
          </a:xfrm>
          <a:prstGeom prst="rect">
            <a:avLst/>
          </a:prstGeom>
          <a:noFill/>
          <a:ln/>
        </p:spPr>
        <p:txBody>
          <a:bodyPr wrap="non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Okul hayatında sorumluluk bilinci</a:t>
            </a:r>
            <a:endParaRPr lang="en-US" sz="1750" dirty="0"/>
          </a:p>
        </p:txBody>
      </p:sp>
      <p:pic>
        <p:nvPicPr>
          <p:cNvPr id="10" name="Image 2" descr="preencoded.png"/>
          <p:cNvPicPr>
            <a:picLocks noChangeAspect="1"/>
          </p:cNvPicPr>
          <p:nvPr/>
        </p:nvPicPr>
        <p:blipFill>
          <a:blip r:embed="rId5"/>
          <a:stretch>
            <a:fillRect/>
          </a:stretch>
        </p:blipFill>
        <p:spPr>
          <a:xfrm>
            <a:off x="9715738" y="3163133"/>
            <a:ext cx="4120753" cy="2546747"/>
          </a:xfrm>
          <a:prstGeom prst="rect">
            <a:avLst/>
          </a:prstGeom>
        </p:spPr>
      </p:pic>
      <p:sp>
        <p:nvSpPr>
          <p:cNvPr id="11" name="Text 6"/>
          <p:cNvSpPr/>
          <p:nvPr/>
        </p:nvSpPr>
        <p:spPr>
          <a:xfrm>
            <a:off x="9715738" y="59933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Sosyal Sorumluluk</a:t>
            </a:r>
            <a:endParaRPr lang="en-US" sz="2200" dirty="0"/>
          </a:p>
        </p:txBody>
      </p:sp>
      <p:sp>
        <p:nvSpPr>
          <p:cNvPr id="12" name="Text 7"/>
          <p:cNvSpPr/>
          <p:nvPr/>
        </p:nvSpPr>
        <p:spPr>
          <a:xfrm>
            <a:off x="9715738" y="6483787"/>
            <a:ext cx="4120753" cy="362903"/>
          </a:xfrm>
          <a:prstGeom prst="rect">
            <a:avLst/>
          </a:prstGeom>
          <a:noFill/>
          <a:ln/>
        </p:spPr>
        <p:txBody>
          <a:bodyPr wrap="non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Toplumsal rollerin öğrenilmesi</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45813"/>
            <a:ext cx="9104471"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Toplumsal Roller ve Aidiyet Duygusu</a:t>
            </a:r>
            <a:endParaRPr lang="en-US" sz="4450" dirty="0"/>
          </a:p>
        </p:txBody>
      </p:sp>
      <p:sp>
        <p:nvSpPr>
          <p:cNvPr id="4" name="Text 1"/>
          <p:cNvSpPr/>
          <p:nvPr/>
        </p:nvSpPr>
        <p:spPr>
          <a:xfrm>
            <a:off x="793790" y="4808101"/>
            <a:ext cx="4120753" cy="748427"/>
          </a:xfrm>
          <a:prstGeom prst="rect">
            <a:avLst/>
          </a:prstGeom>
          <a:noFill/>
          <a:ln/>
        </p:spPr>
        <p:txBody>
          <a:bodyPr wrap="none" lIns="0" tIns="0" rIns="0" bIns="0" rtlCol="0" anchor="t"/>
          <a:lstStyle/>
          <a:p>
            <a:pPr marL="0" indent="0" algn="ctr">
              <a:lnSpc>
                <a:spcPts val="5850"/>
              </a:lnSpc>
              <a:buNone/>
            </a:pPr>
            <a:r>
              <a:rPr lang="en-US" sz="5850" dirty="0">
                <a:solidFill>
                  <a:srgbClr val="2C3249"/>
                </a:solidFill>
                <a:latin typeface="Kanit Light" pitchFamily="34" charset="0"/>
                <a:ea typeface="Kanit Light" pitchFamily="34" charset="-122"/>
                <a:cs typeface="Kanit Light" pitchFamily="34" charset="-120"/>
              </a:rPr>
              <a:t>1</a:t>
            </a:r>
            <a:endParaRPr lang="en-US" sz="5850" dirty="0"/>
          </a:p>
        </p:txBody>
      </p:sp>
      <p:sp>
        <p:nvSpPr>
          <p:cNvPr id="5" name="Text 2"/>
          <p:cNvSpPr/>
          <p:nvPr/>
        </p:nvSpPr>
        <p:spPr>
          <a:xfrm>
            <a:off x="1436489" y="5839897"/>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2C3249"/>
                </a:solidFill>
                <a:latin typeface="Kanit Light" pitchFamily="34" charset="0"/>
                <a:ea typeface="Kanit Light" pitchFamily="34" charset="-122"/>
                <a:cs typeface="Kanit Light" pitchFamily="34" charset="-120"/>
              </a:rPr>
              <a:t>Aile</a:t>
            </a:r>
            <a:endParaRPr lang="en-US" sz="2200" b="1" dirty="0"/>
          </a:p>
        </p:txBody>
      </p:sp>
      <p:sp>
        <p:nvSpPr>
          <p:cNvPr id="6" name="Text 3"/>
          <p:cNvSpPr/>
          <p:nvPr/>
        </p:nvSpPr>
        <p:spPr>
          <a:xfrm>
            <a:off x="793790" y="6330315"/>
            <a:ext cx="4120753" cy="725805"/>
          </a:xfrm>
          <a:prstGeom prst="rect">
            <a:avLst/>
          </a:prstGeom>
          <a:noFill/>
          <a:ln/>
        </p:spPr>
        <p:txBody>
          <a:bodyPr wrap="square" lIns="0" tIns="0" rIns="0" bIns="0" rtlCol="0" anchor="t"/>
          <a:lstStyle/>
          <a:p>
            <a:pPr marL="0" indent="0" algn="ctr">
              <a:lnSpc>
                <a:spcPts val="2850"/>
              </a:lnSpc>
              <a:buNone/>
            </a:pPr>
            <a:r>
              <a:rPr lang="en-US" sz="1750" dirty="0">
                <a:solidFill>
                  <a:srgbClr val="2C3249"/>
                </a:solidFill>
                <a:latin typeface="Martel Sans" pitchFamily="34" charset="0"/>
                <a:ea typeface="Martel Sans" pitchFamily="34" charset="-122"/>
                <a:cs typeface="Martel Sans" pitchFamily="34" charset="-120"/>
              </a:rPr>
              <a:t>Aile içindeki sorumluluklarını yerine getirmesi aidiyet duygusu yaratır.</a:t>
            </a:r>
            <a:endParaRPr lang="en-US" sz="1750" dirty="0"/>
          </a:p>
        </p:txBody>
      </p:sp>
      <p:sp>
        <p:nvSpPr>
          <p:cNvPr id="7" name="Text 4"/>
          <p:cNvSpPr/>
          <p:nvPr/>
        </p:nvSpPr>
        <p:spPr>
          <a:xfrm>
            <a:off x="5254704" y="4808101"/>
            <a:ext cx="4120872" cy="748427"/>
          </a:xfrm>
          <a:prstGeom prst="rect">
            <a:avLst/>
          </a:prstGeom>
          <a:noFill/>
          <a:ln/>
        </p:spPr>
        <p:txBody>
          <a:bodyPr wrap="none" lIns="0" tIns="0" rIns="0" bIns="0" rtlCol="0" anchor="t"/>
          <a:lstStyle/>
          <a:p>
            <a:pPr marL="0" indent="0" algn="ctr">
              <a:lnSpc>
                <a:spcPts val="5850"/>
              </a:lnSpc>
              <a:buNone/>
            </a:pPr>
            <a:r>
              <a:rPr lang="en-US" sz="5850" dirty="0">
                <a:solidFill>
                  <a:srgbClr val="2C3249"/>
                </a:solidFill>
                <a:latin typeface="Kanit Light" pitchFamily="34" charset="0"/>
                <a:ea typeface="Kanit Light" pitchFamily="34" charset="-122"/>
                <a:cs typeface="Kanit Light" pitchFamily="34" charset="-120"/>
              </a:rPr>
              <a:t>2</a:t>
            </a:r>
            <a:endParaRPr lang="en-US" sz="5850" dirty="0"/>
          </a:p>
        </p:txBody>
      </p:sp>
      <p:sp>
        <p:nvSpPr>
          <p:cNvPr id="8" name="Text 5"/>
          <p:cNvSpPr/>
          <p:nvPr/>
        </p:nvSpPr>
        <p:spPr>
          <a:xfrm>
            <a:off x="5897523" y="5839897"/>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2C3249"/>
                </a:solidFill>
                <a:latin typeface="Kanit Light" pitchFamily="34" charset="0"/>
                <a:ea typeface="Kanit Light" pitchFamily="34" charset="-122"/>
                <a:cs typeface="Kanit Light" pitchFamily="34" charset="-120"/>
              </a:rPr>
              <a:t>Arkadaşlık</a:t>
            </a:r>
            <a:endParaRPr lang="en-US" sz="2200" b="1" dirty="0"/>
          </a:p>
        </p:txBody>
      </p:sp>
      <p:sp>
        <p:nvSpPr>
          <p:cNvPr id="9" name="Text 6"/>
          <p:cNvSpPr/>
          <p:nvPr/>
        </p:nvSpPr>
        <p:spPr>
          <a:xfrm>
            <a:off x="5254704" y="6330315"/>
            <a:ext cx="4120872" cy="1088708"/>
          </a:xfrm>
          <a:prstGeom prst="rect">
            <a:avLst/>
          </a:prstGeom>
          <a:noFill/>
          <a:ln/>
        </p:spPr>
        <p:txBody>
          <a:bodyPr wrap="square" lIns="0" tIns="0" rIns="0" bIns="0" rtlCol="0" anchor="t"/>
          <a:lstStyle/>
          <a:p>
            <a:pPr marL="0" indent="0" algn="ctr">
              <a:lnSpc>
                <a:spcPts val="2850"/>
              </a:lnSpc>
              <a:buNone/>
            </a:pPr>
            <a:r>
              <a:rPr lang="en-US" sz="1750" dirty="0">
                <a:solidFill>
                  <a:srgbClr val="2C3249"/>
                </a:solidFill>
                <a:latin typeface="Martel Sans" pitchFamily="34" charset="0"/>
                <a:ea typeface="Martel Sans" pitchFamily="34" charset="-122"/>
                <a:cs typeface="Martel Sans" pitchFamily="34" charset="-120"/>
              </a:rPr>
              <a:t>Arkadaşlarıyla olan ilişkilerinde sorumlu davranması, saygı ve empati duygusunu geliştirir.</a:t>
            </a:r>
            <a:endParaRPr lang="en-US" sz="1750" dirty="0"/>
          </a:p>
        </p:txBody>
      </p:sp>
      <p:sp>
        <p:nvSpPr>
          <p:cNvPr id="10" name="Text 7"/>
          <p:cNvSpPr/>
          <p:nvPr/>
        </p:nvSpPr>
        <p:spPr>
          <a:xfrm>
            <a:off x="9715738" y="4808101"/>
            <a:ext cx="4120753" cy="748427"/>
          </a:xfrm>
          <a:prstGeom prst="rect">
            <a:avLst/>
          </a:prstGeom>
          <a:noFill/>
          <a:ln/>
        </p:spPr>
        <p:txBody>
          <a:bodyPr wrap="none" lIns="0" tIns="0" rIns="0" bIns="0" rtlCol="0" anchor="t"/>
          <a:lstStyle/>
          <a:p>
            <a:pPr marL="0" indent="0" algn="ctr">
              <a:lnSpc>
                <a:spcPts val="5850"/>
              </a:lnSpc>
              <a:buNone/>
            </a:pPr>
            <a:r>
              <a:rPr lang="en-US" sz="5850" dirty="0">
                <a:solidFill>
                  <a:srgbClr val="2C3249"/>
                </a:solidFill>
                <a:latin typeface="Kanit Light" pitchFamily="34" charset="0"/>
                <a:ea typeface="Kanit Light" pitchFamily="34" charset="-122"/>
                <a:cs typeface="Kanit Light" pitchFamily="34" charset="-120"/>
              </a:rPr>
              <a:t>3</a:t>
            </a:r>
            <a:endParaRPr lang="en-US" sz="5850" dirty="0"/>
          </a:p>
        </p:txBody>
      </p:sp>
      <p:sp>
        <p:nvSpPr>
          <p:cNvPr id="11" name="Text 8"/>
          <p:cNvSpPr/>
          <p:nvPr/>
        </p:nvSpPr>
        <p:spPr>
          <a:xfrm>
            <a:off x="10358438" y="5839897"/>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2C3249"/>
                </a:solidFill>
                <a:latin typeface="Kanit Light" pitchFamily="34" charset="0"/>
                <a:ea typeface="Kanit Light" pitchFamily="34" charset="-122"/>
                <a:cs typeface="Kanit Light" pitchFamily="34" charset="-120"/>
              </a:rPr>
              <a:t>Topluluk</a:t>
            </a:r>
            <a:endParaRPr lang="en-US" sz="2200" b="1" dirty="0"/>
          </a:p>
        </p:txBody>
      </p:sp>
      <p:sp>
        <p:nvSpPr>
          <p:cNvPr id="12" name="Text 9"/>
          <p:cNvSpPr/>
          <p:nvPr/>
        </p:nvSpPr>
        <p:spPr>
          <a:xfrm>
            <a:off x="9715738" y="6330315"/>
            <a:ext cx="4120753" cy="1088708"/>
          </a:xfrm>
          <a:prstGeom prst="rect">
            <a:avLst/>
          </a:prstGeom>
          <a:noFill/>
          <a:ln/>
        </p:spPr>
        <p:txBody>
          <a:bodyPr wrap="square" lIns="0" tIns="0" rIns="0" bIns="0" rtlCol="0" anchor="t"/>
          <a:lstStyle/>
          <a:p>
            <a:pPr marL="0" indent="0" algn="ctr">
              <a:lnSpc>
                <a:spcPts val="2850"/>
              </a:lnSpc>
              <a:buNone/>
            </a:pPr>
            <a:r>
              <a:rPr lang="en-US" sz="1750" dirty="0">
                <a:solidFill>
                  <a:srgbClr val="2C3249"/>
                </a:solidFill>
                <a:latin typeface="Martel Sans" pitchFamily="34" charset="0"/>
                <a:ea typeface="Martel Sans" pitchFamily="34" charset="-122"/>
                <a:cs typeface="Martel Sans" pitchFamily="34" charset="-120"/>
              </a:rPr>
              <a:t>Topluluk içinde aktif olarak yer alması, paylaşım ve yardımlaşma bilincini artırır.</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821055"/>
            <a:ext cx="8535829"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Kurallara Uyma ve Sınırları Tanıma</a:t>
            </a:r>
            <a:endParaRPr lang="en-US" sz="4450" dirty="0"/>
          </a:p>
        </p:txBody>
      </p:sp>
      <p:pic>
        <p:nvPicPr>
          <p:cNvPr id="3" name="Image 0" descr="preencoded.png"/>
          <p:cNvPicPr>
            <a:picLocks noChangeAspect="1"/>
          </p:cNvPicPr>
          <p:nvPr/>
        </p:nvPicPr>
        <p:blipFill>
          <a:blip r:embed="rId3"/>
          <a:stretch>
            <a:fillRect/>
          </a:stretch>
        </p:blipFill>
        <p:spPr>
          <a:xfrm>
            <a:off x="793790" y="1983462"/>
            <a:ext cx="6351270" cy="3925372"/>
          </a:xfrm>
          <a:prstGeom prst="rect">
            <a:avLst/>
          </a:prstGeom>
        </p:spPr>
      </p:pic>
      <p:sp>
        <p:nvSpPr>
          <p:cNvPr id="4" name="Text 1"/>
          <p:cNvSpPr/>
          <p:nvPr/>
        </p:nvSpPr>
        <p:spPr>
          <a:xfrm>
            <a:off x="793790" y="619232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Aile Kuralları</a:t>
            </a:r>
            <a:endParaRPr lang="en-US" sz="2200" b="1" dirty="0"/>
          </a:p>
        </p:txBody>
      </p:sp>
      <p:sp>
        <p:nvSpPr>
          <p:cNvPr id="5" name="Text 2"/>
          <p:cNvSpPr/>
          <p:nvPr/>
        </p:nvSpPr>
        <p:spPr>
          <a:xfrm>
            <a:off x="793790" y="6682740"/>
            <a:ext cx="6351270"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Evde belirli kuralların olması, çocuğun sınırları öğrenmesini ve güvenli bir ortamda yetişmesini sağlar.</a:t>
            </a:r>
            <a:endParaRPr lang="en-US" sz="1750" dirty="0"/>
          </a:p>
        </p:txBody>
      </p:sp>
      <p:pic>
        <p:nvPicPr>
          <p:cNvPr id="6" name="Image 1" descr="preencoded.png"/>
          <p:cNvPicPr>
            <a:picLocks noChangeAspect="1"/>
          </p:cNvPicPr>
          <p:nvPr/>
        </p:nvPicPr>
        <p:blipFill>
          <a:blip r:embed="rId4"/>
          <a:stretch>
            <a:fillRect/>
          </a:stretch>
        </p:blipFill>
        <p:spPr>
          <a:xfrm>
            <a:off x="7485221" y="1983462"/>
            <a:ext cx="6351389" cy="3925372"/>
          </a:xfrm>
          <a:prstGeom prst="rect">
            <a:avLst/>
          </a:prstGeom>
        </p:spPr>
      </p:pic>
      <p:sp>
        <p:nvSpPr>
          <p:cNvPr id="7" name="Text 3"/>
          <p:cNvSpPr/>
          <p:nvPr/>
        </p:nvSpPr>
        <p:spPr>
          <a:xfrm>
            <a:off x="7485221" y="619232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Toplumsal Kurallar</a:t>
            </a:r>
            <a:endParaRPr lang="en-US" sz="2200" b="1" dirty="0"/>
          </a:p>
        </p:txBody>
      </p:sp>
      <p:sp>
        <p:nvSpPr>
          <p:cNvPr id="8" name="Text 4"/>
          <p:cNvSpPr/>
          <p:nvPr/>
        </p:nvSpPr>
        <p:spPr>
          <a:xfrm>
            <a:off x="7485221" y="6682740"/>
            <a:ext cx="6351389"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Toplum içindeki kurallara uyması, saygı, sorumluluk ve empati duygularını geliştirir.</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096923"/>
            <a:ext cx="7221022"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Karar Verme Sürecine Katılım</a:t>
            </a:r>
            <a:endParaRPr lang="en-US" sz="4450" dirty="0"/>
          </a:p>
        </p:txBody>
      </p:sp>
      <p:sp>
        <p:nvSpPr>
          <p:cNvPr id="3" name="Shape 1"/>
          <p:cNvSpPr/>
          <p:nvPr/>
        </p:nvSpPr>
        <p:spPr>
          <a:xfrm>
            <a:off x="793790" y="2259330"/>
            <a:ext cx="2173724" cy="1306949"/>
          </a:xfrm>
          <a:prstGeom prst="roundRect">
            <a:avLst>
              <a:gd name="adj" fmla="val 7289"/>
            </a:avLst>
          </a:prstGeom>
          <a:solidFill>
            <a:srgbClr val="DFECE9"/>
          </a:solidFill>
          <a:ln w="7620">
            <a:solidFill>
              <a:srgbClr val="C5D2CF"/>
            </a:solidFill>
            <a:prstDash val="solid"/>
          </a:ln>
        </p:spPr>
      </p:sp>
      <p:sp>
        <p:nvSpPr>
          <p:cNvPr id="4" name="Text 2"/>
          <p:cNvSpPr/>
          <p:nvPr/>
        </p:nvSpPr>
        <p:spPr>
          <a:xfrm>
            <a:off x="1028224" y="2686050"/>
            <a:ext cx="86201" cy="453509"/>
          </a:xfrm>
          <a:prstGeom prst="rect">
            <a:avLst/>
          </a:prstGeom>
          <a:noFill/>
          <a:ln/>
        </p:spPr>
        <p:txBody>
          <a:bodyPr wrap="none" lIns="0" tIns="0" rIns="0" bIns="0" rtlCol="0" anchor="t"/>
          <a:lstStyle/>
          <a:p>
            <a:pPr marL="0" indent="0" algn="ctr">
              <a:lnSpc>
                <a:spcPts val="3550"/>
              </a:lnSpc>
              <a:buNone/>
            </a:pPr>
            <a:r>
              <a:rPr lang="en-US" sz="2200" dirty="0">
                <a:solidFill>
                  <a:srgbClr val="2C3249"/>
                </a:solidFill>
                <a:latin typeface="Kanit Light" pitchFamily="34" charset="0"/>
                <a:ea typeface="Kanit Light" pitchFamily="34" charset="-122"/>
                <a:cs typeface="Kanit Light" pitchFamily="34" charset="-120"/>
              </a:rPr>
              <a:t>1</a:t>
            </a:r>
            <a:endParaRPr lang="en-US" sz="2200" dirty="0"/>
          </a:p>
        </p:txBody>
      </p:sp>
      <p:sp>
        <p:nvSpPr>
          <p:cNvPr id="5" name="Text 3"/>
          <p:cNvSpPr/>
          <p:nvPr/>
        </p:nvSpPr>
        <p:spPr>
          <a:xfrm>
            <a:off x="3194328" y="248614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Seçenek Sunma</a:t>
            </a:r>
            <a:endParaRPr lang="en-US" sz="2200" b="1" dirty="0"/>
          </a:p>
        </p:txBody>
      </p:sp>
      <p:sp>
        <p:nvSpPr>
          <p:cNvPr id="6" name="Text 4"/>
          <p:cNvSpPr/>
          <p:nvPr/>
        </p:nvSpPr>
        <p:spPr>
          <a:xfrm>
            <a:off x="3194328" y="2976563"/>
            <a:ext cx="7986593" cy="362903"/>
          </a:xfrm>
          <a:prstGeom prst="rect">
            <a:avLst/>
          </a:prstGeom>
          <a:noFill/>
          <a:ln/>
        </p:spPr>
        <p:txBody>
          <a:bodyPr wrap="non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Çocuğa birkaç seçenek sunarak, karar verme pratiği yapmasını teşvik edin.</a:t>
            </a:r>
            <a:endParaRPr lang="en-US" sz="1750" dirty="0"/>
          </a:p>
        </p:txBody>
      </p:sp>
      <p:sp>
        <p:nvSpPr>
          <p:cNvPr id="7" name="Shape 5"/>
          <p:cNvSpPr/>
          <p:nvPr/>
        </p:nvSpPr>
        <p:spPr>
          <a:xfrm>
            <a:off x="3080861" y="3551039"/>
            <a:ext cx="10642402" cy="15240"/>
          </a:xfrm>
          <a:prstGeom prst="roundRect">
            <a:avLst>
              <a:gd name="adj" fmla="val 625116"/>
            </a:avLst>
          </a:prstGeom>
          <a:solidFill>
            <a:srgbClr val="C5D2CF"/>
          </a:solidFill>
          <a:ln/>
        </p:spPr>
      </p:sp>
      <p:sp>
        <p:nvSpPr>
          <p:cNvPr id="8" name="Shape 6"/>
          <p:cNvSpPr/>
          <p:nvPr/>
        </p:nvSpPr>
        <p:spPr>
          <a:xfrm>
            <a:off x="793790" y="3679627"/>
            <a:ext cx="4347567" cy="1669852"/>
          </a:xfrm>
          <a:prstGeom prst="roundRect">
            <a:avLst>
              <a:gd name="adj" fmla="val 5705"/>
            </a:avLst>
          </a:prstGeom>
          <a:solidFill>
            <a:srgbClr val="DFECE9"/>
          </a:solidFill>
          <a:ln w="7620">
            <a:solidFill>
              <a:srgbClr val="C5D2CF"/>
            </a:solidFill>
            <a:prstDash val="solid"/>
          </a:ln>
        </p:spPr>
      </p:sp>
      <p:sp>
        <p:nvSpPr>
          <p:cNvPr id="9" name="Text 7"/>
          <p:cNvSpPr/>
          <p:nvPr/>
        </p:nvSpPr>
        <p:spPr>
          <a:xfrm>
            <a:off x="1028224" y="4287798"/>
            <a:ext cx="143470" cy="453509"/>
          </a:xfrm>
          <a:prstGeom prst="rect">
            <a:avLst/>
          </a:prstGeom>
          <a:noFill/>
          <a:ln/>
        </p:spPr>
        <p:txBody>
          <a:bodyPr wrap="none" lIns="0" tIns="0" rIns="0" bIns="0" rtlCol="0" anchor="t"/>
          <a:lstStyle/>
          <a:p>
            <a:pPr marL="0" indent="0" algn="ctr">
              <a:lnSpc>
                <a:spcPts val="3550"/>
              </a:lnSpc>
              <a:buNone/>
            </a:pPr>
            <a:r>
              <a:rPr lang="en-US" sz="2200" dirty="0">
                <a:solidFill>
                  <a:srgbClr val="2C3249"/>
                </a:solidFill>
                <a:latin typeface="Kanit Light" pitchFamily="34" charset="0"/>
                <a:ea typeface="Kanit Light" pitchFamily="34" charset="-122"/>
                <a:cs typeface="Kanit Light" pitchFamily="34" charset="-120"/>
              </a:rPr>
              <a:t>2</a:t>
            </a:r>
            <a:endParaRPr lang="en-US" sz="2200" dirty="0"/>
          </a:p>
        </p:txBody>
      </p:sp>
      <p:sp>
        <p:nvSpPr>
          <p:cNvPr id="10" name="Text 8"/>
          <p:cNvSpPr/>
          <p:nvPr/>
        </p:nvSpPr>
        <p:spPr>
          <a:xfrm>
            <a:off x="5368171" y="390644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Sonuçları Tartışma</a:t>
            </a:r>
            <a:endParaRPr lang="en-US" sz="2200" b="1" dirty="0"/>
          </a:p>
        </p:txBody>
      </p:sp>
      <p:sp>
        <p:nvSpPr>
          <p:cNvPr id="11" name="Text 9"/>
          <p:cNvSpPr/>
          <p:nvPr/>
        </p:nvSpPr>
        <p:spPr>
          <a:xfrm>
            <a:off x="5368171" y="4396859"/>
            <a:ext cx="8241625"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Her seçeneğin olası sonuçlarını birlikte tartışarak, sorumluluk bilincini artırın.</a:t>
            </a:r>
            <a:endParaRPr lang="en-US" sz="1750" dirty="0"/>
          </a:p>
        </p:txBody>
      </p:sp>
      <p:sp>
        <p:nvSpPr>
          <p:cNvPr id="12" name="Shape 10"/>
          <p:cNvSpPr/>
          <p:nvPr/>
        </p:nvSpPr>
        <p:spPr>
          <a:xfrm>
            <a:off x="5254704" y="5334238"/>
            <a:ext cx="8468558" cy="15240"/>
          </a:xfrm>
          <a:prstGeom prst="roundRect">
            <a:avLst>
              <a:gd name="adj" fmla="val 625116"/>
            </a:avLst>
          </a:prstGeom>
          <a:solidFill>
            <a:srgbClr val="C5D2CF"/>
          </a:solidFill>
          <a:ln/>
        </p:spPr>
      </p:sp>
      <p:sp>
        <p:nvSpPr>
          <p:cNvPr id="13" name="Shape 11"/>
          <p:cNvSpPr/>
          <p:nvPr/>
        </p:nvSpPr>
        <p:spPr>
          <a:xfrm>
            <a:off x="793790" y="5462826"/>
            <a:ext cx="6521410" cy="1669852"/>
          </a:xfrm>
          <a:prstGeom prst="roundRect">
            <a:avLst>
              <a:gd name="adj" fmla="val 5705"/>
            </a:avLst>
          </a:prstGeom>
          <a:solidFill>
            <a:srgbClr val="DFECE9"/>
          </a:solidFill>
          <a:ln w="7620">
            <a:solidFill>
              <a:srgbClr val="C5D2CF"/>
            </a:solidFill>
            <a:prstDash val="solid"/>
          </a:ln>
        </p:spPr>
      </p:sp>
      <p:sp>
        <p:nvSpPr>
          <p:cNvPr id="14" name="Text 12"/>
          <p:cNvSpPr/>
          <p:nvPr/>
        </p:nvSpPr>
        <p:spPr>
          <a:xfrm>
            <a:off x="1028224" y="6070997"/>
            <a:ext cx="145733" cy="453509"/>
          </a:xfrm>
          <a:prstGeom prst="rect">
            <a:avLst/>
          </a:prstGeom>
          <a:noFill/>
          <a:ln/>
        </p:spPr>
        <p:txBody>
          <a:bodyPr wrap="none" lIns="0" tIns="0" rIns="0" bIns="0" rtlCol="0" anchor="t"/>
          <a:lstStyle/>
          <a:p>
            <a:pPr marL="0" indent="0" algn="ctr">
              <a:lnSpc>
                <a:spcPts val="3550"/>
              </a:lnSpc>
              <a:buNone/>
            </a:pPr>
            <a:r>
              <a:rPr lang="en-US" sz="2200" dirty="0">
                <a:solidFill>
                  <a:srgbClr val="2C3249"/>
                </a:solidFill>
                <a:latin typeface="Kanit Light" pitchFamily="34" charset="0"/>
                <a:ea typeface="Kanit Light" pitchFamily="34" charset="-122"/>
                <a:cs typeface="Kanit Light" pitchFamily="34" charset="-120"/>
              </a:rPr>
              <a:t>3</a:t>
            </a:r>
            <a:endParaRPr lang="en-US" sz="2200" dirty="0"/>
          </a:p>
        </p:txBody>
      </p:sp>
      <p:sp>
        <p:nvSpPr>
          <p:cNvPr id="15" name="Text 13"/>
          <p:cNvSpPr/>
          <p:nvPr/>
        </p:nvSpPr>
        <p:spPr>
          <a:xfrm>
            <a:off x="7542014" y="5689640"/>
            <a:ext cx="2927747"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Kendi Kararlarını Verme</a:t>
            </a:r>
            <a:endParaRPr lang="en-US" sz="2200" b="1" dirty="0"/>
          </a:p>
        </p:txBody>
      </p:sp>
      <p:sp>
        <p:nvSpPr>
          <p:cNvPr id="16" name="Text 14"/>
          <p:cNvSpPr/>
          <p:nvPr/>
        </p:nvSpPr>
        <p:spPr>
          <a:xfrm>
            <a:off x="7542014" y="6180058"/>
            <a:ext cx="6067782"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Yaşa uygun kararlar almasını, sorumluluğu üstlenmesini ve sonuçlarından ders çıkarmasını sağlayın.</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59118" y="1254323"/>
            <a:ext cx="6783229" cy="499110"/>
          </a:xfrm>
          <a:prstGeom prst="rect">
            <a:avLst/>
          </a:prstGeom>
          <a:noFill/>
          <a:ln/>
        </p:spPr>
        <p:txBody>
          <a:bodyPr wrap="none" lIns="0" tIns="0" rIns="0" bIns="0" rtlCol="0" anchor="t"/>
          <a:lstStyle/>
          <a:p>
            <a:pPr marL="0" indent="0">
              <a:lnSpc>
                <a:spcPts val="3900"/>
              </a:lnSpc>
              <a:buNone/>
            </a:pPr>
            <a:r>
              <a:rPr lang="en-US" sz="3100" b="1" dirty="0">
                <a:solidFill>
                  <a:srgbClr val="272D45"/>
                </a:solidFill>
                <a:latin typeface="Kanit Light" pitchFamily="34" charset="0"/>
                <a:ea typeface="Kanit Light" pitchFamily="34" charset="-122"/>
                <a:cs typeface="Kanit Light" pitchFamily="34" charset="-120"/>
              </a:rPr>
              <a:t>Karar Verme Sürecine Katılım Örnekleri</a:t>
            </a:r>
            <a:endParaRPr lang="en-US" sz="3100" b="1" dirty="0"/>
          </a:p>
        </p:txBody>
      </p:sp>
      <p:sp>
        <p:nvSpPr>
          <p:cNvPr id="4" name="Text 1"/>
          <p:cNvSpPr/>
          <p:nvPr/>
        </p:nvSpPr>
        <p:spPr>
          <a:xfrm>
            <a:off x="559118" y="1992987"/>
            <a:ext cx="8025765" cy="766882"/>
          </a:xfrm>
          <a:prstGeom prst="rect">
            <a:avLst/>
          </a:prstGeom>
          <a:noFill/>
          <a:ln/>
        </p:spPr>
        <p:txBody>
          <a:bodyPr wrap="square" lIns="0" tIns="0" rIns="0" bIns="0" rtlCol="0" anchor="t"/>
          <a:lstStyle/>
          <a:p>
            <a:pPr marL="0" indent="0">
              <a:lnSpc>
                <a:spcPts val="2000"/>
              </a:lnSpc>
              <a:buNone/>
            </a:pPr>
            <a:r>
              <a:rPr lang="en-US" sz="1250" dirty="0">
                <a:solidFill>
                  <a:srgbClr val="2C3249"/>
                </a:solidFill>
                <a:latin typeface="Martel Sans" pitchFamily="34" charset="0"/>
                <a:ea typeface="Martel Sans" pitchFamily="34" charset="-122"/>
                <a:cs typeface="Martel Sans" pitchFamily="34" charset="-120"/>
              </a:rPr>
              <a:t>Çocuğun yaşına uygun kararlar almasına olanak tanımak, özgüvenini ve sorumluluk bilincini geliştirir. Günlük hayatta karşılaşılan basit kararlarla başlayarak, çocuğunuzun karar verme becerilerini adım adım geliştirebilirsiniz. Bu süreçte sabırlı olmak ve çocuğun hata yapmasına izin vermek önemlidir.</a:t>
            </a:r>
            <a:endParaRPr lang="en-US" sz="1250" dirty="0"/>
          </a:p>
        </p:txBody>
      </p:sp>
      <p:sp>
        <p:nvSpPr>
          <p:cNvPr id="5" name="Text 2"/>
          <p:cNvSpPr/>
          <p:nvPr/>
        </p:nvSpPr>
        <p:spPr>
          <a:xfrm>
            <a:off x="559118" y="3099197"/>
            <a:ext cx="1996797" cy="249555"/>
          </a:xfrm>
          <a:prstGeom prst="rect">
            <a:avLst/>
          </a:prstGeom>
          <a:noFill/>
          <a:ln/>
        </p:spPr>
        <p:txBody>
          <a:bodyPr wrap="none" lIns="0" tIns="0" rIns="0" bIns="0" rtlCol="0" anchor="t"/>
          <a:lstStyle/>
          <a:p>
            <a:pPr marL="0" indent="0">
              <a:lnSpc>
                <a:spcPts val="1950"/>
              </a:lnSpc>
              <a:buNone/>
            </a:pPr>
            <a:r>
              <a:rPr lang="en-US" sz="1550" b="1" dirty="0">
                <a:solidFill>
                  <a:srgbClr val="272D45"/>
                </a:solidFill>
                <a:latin typeface="Kanit Light" pitchFamily="34" charset="0"/>
                <a:ea typeface="Kanit Light" pitchFamily="34" charset="-122"/>
                <a:cs typeface="Kanit Light" pitchFamily="34" charset="-120"/>
              </a:rPr>
              <a:t>Giyim Seçimi</a:t>
            </a:r>
            <a:endParaRPr lang="en-US" sz="1550" b="1" dirty="0"/>
          </a:p>
        </p:txBody>
      </p:sp>
      <p:sp>
        <p:nvSpPr>
          <p:cNvPr id="6" name="Text 3"/>
          <p:cNvSpPr/>
          <p:nvPr/>
        </p:nvSpPr>
        <p:spPr>
          <a:xfrm>
            <a:off x="559118" y="3508415"/>
            <a:ext cx="2415183" cy="3067526"/>
          </a:xfrm>
          <a:prstGeom prst="rect">
            <a:avLst/>
          </a:prstGeom>
          <a:noFill/>
          <a:ln/>
        </p:spPr>
        <p:txBody>
          <a:bodyPr wrap="square" lIns="0" tIns="0" rIns="0" bIns="0" rtlCol="0" anchor="t"/>
          <a:lstStyle/>
          <a:p>
            <a:pPr marL="0" indent="0">
              <a:lnSpc>
                <a:spcPts val="2000"/>
              </a:lnSpc>
              <a:buNone/>
            </a:pPr>
            <a:r>
              <a:rPr lang="en-US" sz="1250" dirty="0">
                <a:solidFill>
                  <a:srgbClr val="2C3249"/>
                </a:solidFill>
                <a:latin typeface="Martel Sans" pitchFamily="34" charset="0"/>
                <a:ea typeface="Martel Sans" pitchFamily="34" charset="-122"/>
                <a:cs typeface="Martel Sans" pitchFamily="34" charset="-120"/>
              </a:rPr>
              <a:t>Okula hangi kıyafetleri giyeceğine kendisi karar vermesine izin verin. Mevsime uygun kıyafetleri birlikte seçin ve dolabını düzenleyin. Renk ve stil tercihlerini yapmasına fırsat tanıyın, ancak okul kurallarını da hatırlatın. Bu süreç, çocuğunuzun kendi tarzını keşfetmesine ve özgüven geliştirmesine yardımcı olur.</a:t>
            </a:r>
            <a:endParaRPr lang="en-US" sz="1250" dirty="0"/>
          </a:p>
        </p:txBody>
      </p:sp>
      <p:sp>
        <p:nvSpPr>
          <p:cNvPr id="7" name="Text 4"/>
          <p:cNvSpPr/>
          <p:nvPr/>
        </p:nvSpPr>
        <p:spPr>
          <a:xfrm>
            <a:off x="3371493" y="3099197"/>
            <a:ext cx="1996797" cy="249555"/>
          </a:xfrm>
          <a:prstGeom prst="rect">
            <a:avLst/>
          </a:prstGeom>
          <a:noFill/>
          <a:ln/>
        </p:spPr>
        <p:txBody>
          <a:bodyPr wrap="none" lIns="0" tIns="0" rIns="0" bIns="0" rtlCol="0" anchor="t"/>
          <a:lstStyle/>
          <a:p>
            <a:pPr marL="0" indent="0">
              <a:lnSpc>
                <a:spcPts val="1950"/>
              </a:lnSpc>
              <a:buNone/>
            </a:pPr>
            <a:r>
              <a:rPr lang="en-US" sz="1550" b="1" dirty="0">
                <a:solidFill>
                  <a:srgbClr val="272D45"/>
                </a:solidFill>
                <a:latin typeface="Kanit Light" pitchFamily="34" charset="0"/>
                <a:ea typeface="Kanit Light" pitchFamily="34" charset="-122"/>
                <a:cs typeface="Kanit Light" pitchFamily="34" charset="-120"/>
              </a:rPr>
              <a:t>Yemek Seçimi</a:t>
            </a:r>
            <a:endParaRPr lang="en-US" sz="1550" b="1" dirty="0"/>
          </a:p>
        </p:txBody>
      </p:sp>
      <p:sp>
        <p:nvSpPr>
          <p:cNvPr id="8" name="Text 5"/>
          <p:cNvSpPr/>
          <p:nvPr/>
        </p:nvSpPr>
        <p:spPr>
          <a:xfrm>
            <a:off x="3371493" y="3508415"/>
            <a:ext cx="2415183" cy="3067526"/>
          </a:xfrm>
          <a:prstGeom prst="rect">
            <a:avLst/>
          </a:prstGeom>
          <a:noFill/>
          <a:ln/>
        </p:spPr>
        <p:txBody>
          <a:bodyPr wrap="square" lIns="0" tIns="0" rIns="0" bIns="0" rtlCol="0" anchor="t"/>
          <a:lstStyle/>
          <a:p>
            <a:pPr marL="0" indent="0">
              <a:lnSpc>
                <a:spcPts val="2000"/>
              </a:lnSpc>
              <a:buNone/>
            </a:pPr>
            <a:r>
              <a:rPr lang="en-US" sz="1250" dirty="0">
                <a:solidFill>
                  <a:srgbClr val="2C3249"/>
                </a:solidFill>
                <a:latin typeface="Martel Sans" pitchFamily="34" charset="0"/>
                <a:ea typeface="Martel Sans" pitchFamily="34" charset="-122"/>
                <a:cs typeface="Martel Sans" pitchFamily="34" charset="-120"/>
              </a:rPr>
              <a:t>Akşam yemeğinde birkaç sağlıklı seçenek sunarak, kendi seçmesini teşvik edin. Alışverişe birlikte giderek, sevdiği sağlıklı yiyecekleri seçmesine izin verin. Haftalık menü planlamasına katılmasını sağlayın. Bu deneyimler, sağlıklı beslenme alışkanlıkları geliştirmesine ve yemek konusunda bilinçli tercihler yapmasına yardımcı olur.</a:t>
            </a:r>
            <a:endParaRPr lang="en-US" sz="1250" dirty="0"/>
          </a:p>
        </p:txBody>
      </p:sp>
      <p:sp>
        <p:nvSpPr>
          <p:cNvPr id="9" name="Text 6"/>
          <p:cNvSpPr/>
          <p:nvPr/>
        </p:nvSpPr>
        <p:spPr>
          <a:xfrm>
            <a:off x="6183868" y="3099197"/>
            <a:ext cx="1996797" cy="249555"/>
          </a:xfrm>
          <a:prstGeom prst="rect">
            <a:avLst/>
          </a:prstGeom>
          <a:noFill/>
          <a:ln/>
        </p:spPr>
        <p:txBody>
          <a:bodyPr wrap="none" lIns="0" tIns="0" rIns="0" bIns="0" rtlCol="0" anchor="t"/>
          <a:lstStyle/>
          <a:p>
            <a:pPr marL="0" indent="0">
              <a:lnSpc>
                <a:spcPts val="1950"/>
              </a:lnSpc>
              <a:buNone/>
            </a:pPr>
            <a:r>
              <a:rPr lang="en-US" sz="1550" b="1" dirty="0">
                <a:solidFill>
                  <a:srgbClr val="272D45"/>
                </a:solidFill>
                <a:latin typeface="Kanit Light" pitchFamily="34" charset="0"/>
                <a:ea typeface="Kanit Light" pitchFamily="34" charset="-122"/>
                <a:cs typeface="Kanit Light" pitchFamily="34" charset="-120"/>
              </a:rPr>
              <a:t>Aktivite Planlaması</a:t>
            </a:r>
            <a:endParaRPr lang="en-US" sz="1550" b="1" dirty="0"/>
          </a:p>
        </p:txBody>
      </p:sp>
      <p:sp>
        <p:nvSpPr>
          <p:cNvPr id="10" name="Text 7"/>
          <p:cNvSpPr/>
          <p:nvPr/>
        </p:nvSpPr>
        <p:spPr>
          <a:xfrm>
            <a:off x="6183868" y="3508415"/>
            <a:ext cx="2415183" cy="3323153"/>
          </a:xfrm>
          <a:prstGeom prst="rect">
            <a:avLst/>
          </a:prstGeom>
          <a:noFill/>
          <a:ln/>
        </p:spPr>
        <p:txBody>
          <a:bodyPr wrap="square" lIns="0" tIns="0" rIns="0" bIns="0" rtlCol="0" anchor="t"/>
          <a:lstStyle/>
          <a:p>
            <a:pPr marL="0" indent="0">
              <a:lnSpc>
                <a:spcPts val="2000"/>
              </a:lnSpc>
              <a:buNone/>
            </a:pPr>
            <a:r>
              <a:rPr lang="en-US" sz="1250" dirty="0">
                <a:solidFill>
                  <a:srgbClr val="2C3249"/>
                </a:solidFill>
                <a:latin typeface="Martel Sans" pitchFamily="34" charset="0"/>
                <a:ea typeface="Martel Sans" pitchFamily="34" charset="-122"/>
                <a:cs typeface="Martel Sans" pitchFamily="34" charset="-120"/>
              </a:rPr>
              <a:t>Hafta sonu için yapılacak aktiviteler hakkında fikirlerini alın. Bütçe ve zaman sınırlarını belirterek, gerçekçi planlar yapmasını öğretin. Aile aktivitelerinin planlanmasında aktif rol almasını sağlayın. Spor, sanat veya eğitim aktiviteleri arasından seçim yapmasına fırsat verin. Bu süreç, zaman yönetimi ve organizasyon becerilerinin gelişmesine katkıda bulunur.</a:t>
            </a:r>
            <a:endParaRPr lang="en-US" sz="12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17934" y="486132"/>
            <a:ext cx="6688455" cy="551855"/>
          </a:xfrm>
          <a:prstGeom prst="rect">
            <a:avLst/>
          </a:prstGeom>
          <a:noFill/>
          <a:ln/>
        </p:spPr>
        <p:txBody>
          <a:bodyPr wrap="none" lIns="0" tIns="0" rIns="0" bIns="0" rtlCol="0" anchor="t"/>
          <a:lstStyle/>
          <a:p>
            <a:pPr marL="0" indent="0">
              <a:lnSpc>
                <a:spcPts val="4300"/>
              </a:lnSpc>
              <a:buNone/>
            </a:pPr>
            <a:r>
              <a:rPr lang="en-US" sz="3450" dirty="0">
                <a:solidFill>
                  <a:srgbClr val="272D45"/>
                </a:solidFill>
                <a:latin typeface="Kanit Light" pitchFamily="34" charset="0"/>
                <a:ea typeface="Kanit Light" pitchFamily="34" charset="-122"/>
                <a:cs typeface="Kanit Light" pitchFamily="34" charset="-120"/>
              </a:rPr>
              <a:t>Hataları Kabul Etme ve Telafi Etme</a:t>
            </a:r>
            <a:endParaRPr lang="en-US" sz="3450" dirty="0"/>
          </a:p>
        </p:txBody>
      </p:sp>
      <p:pic>
        <p:nvPicPr>
          <p:cNvPr id="3" name="Image 0" descr="preencoded.png"/>
          <p:cNvPicPr>
            <a:picLocks noChangeAspect="1"/>
          </p:cNvPicPr>
          <p:nvPr/>
        </p:nvPicPr>
        <p:blipFill>
          <a:blip r:embed="rId3"/>
          <a:stretch>
            <a:fillRect/>
          </a:stretch>
        </p:blipFill>
        <p:spPr>
          <a:xfrm>
            <a:off x="4421148" y="1506498"/>
            <a:ext cx="2823448" cy="2118955"/>
          </a:xfrm>
          <a:prstGeom prst="rect">
            <a:avLst/>
          </a:prstGeom>
        </p:spPr>
      </p:pic>
      <p:pic>
        <p:nvPicPr>
          <p:cNvPr id="4" name="Image 1" descr="preencoded.png"/>
          <p:cNvPicPr>
            <a:picLocks noChangeAspect="1"/>
          </p:cNvPicPr>
          <p:nvPr/>
        </p:nvPicPr>
        <p:blipFill>
          <a:blip r:embed="rId4"/>
          <a:stretch>
            <a:fillRect/>
          </a:stretch>
        </p:blipFill>
        <p:spPr>
          <a:xfrm>
            <a:off x="7385804" y="1506498"/>
            <a:ext cx="2823448" cy="2118955"/>
          </a:xfrm>
          <a:prstGeom prst="rect">
            <a:avLst/>
          </a:prstGeom>
        </p:spPr>
      </p:pic>
      <p:sp>
        <p:nvSpPr>
          <p:cNvPr id="5" name="Text 1"/>
          <p:cNvSpPr/>
          <p:nvPr/>
        </p:nvSpPr>
        <p:spPr>
          <a:xfrm>
            <a:off x="617934" y="3939421"/>
            <a:ext cx="13394531" cy="282416"/>
          </a:xfrm>
          <a:prstGeom prst="rect">
            <a:avLst/>
          </a:prstGeom>
          <a:noFill/>
          <a:ln/>
        </p:spPr>
        <p:txBody>
          <a:bodyPr wrap="none" lIns="0" tIns="0" rIns="0" bIns="0" rtlCol="0" anchor="t"/>
          <a:lstStyle/>
          <a:p>
            <a:pPr marL="0" indent="0">
              <a:lnSpc>
                <a:spcPts val="2200"/>
              </a:lnSpc>
              <a:buNone/>
            </a:pPr>
            <a:r>
              <a:rPr lang="en-US" sz="1350" dirty="0">
                <a:solidFill>
                  <a:srgbClr val="2C3249"/>
                </a:solidFill>
                <a:latin typeface="Martel Sans" pitchFamily="34" charset="0"/>
                <a:ea typeface="Martel Sans" pitchFamily="34" charset="-122"/>
                <a:cs typeface="Martel Sans" pitchFamily="34" charset="-120"/>
              </a:rPr>
              <a:t>Hatalar, öğrenme fırsatıdır. Çocuğun hatasını kabul etmesini, telâfi etmesini ve kendisinden ders çıkarmasını sağlayın.</a:t>
            </a:r>
            <a:endParaRPr lang="en-US" sz="1350" dirty="0"/>
          </a:p>
        </p:txBody>
      </p:sp>
      <p:sp>
        <p:nvSpPr>
          <p:cNvPr id="6" name="Text 2"/>
          <p:cNvSpPr/>
          <p:nvPr/>
        </p:nvSpPr>
        <p:spPr>
          <a:xfrm>
            <a:off x="617934" y="4420433"/>
            <a:ext cx="13394531" cy="564833"/>
          </a:xfrm>
          <a:prstGeom prst="rect">
            <a:avLst/>
          </a:prstGeom>
          <a:noFill/>
          <a:ln/>
        </p:spPr>
        <p:txBody>
          <a:bodyPr wrap="square" lIns="0" tIns="0" rIns="0" bIns="0" rtlCol="0" anchor="t"/>
          <a:lstStyle/>
          <a:p>
            <a:pPr marL="0" indent="0">
              <a:lnSpc>
                <a:spcPts val="2200"/>
              </a:lnSpc>
              <a:buNone/>
            </a:pPr>
            <a:r>
              <a:rPr lang="en-US" sz="1350" dirty="0">
                <a:solidFill>
                  <a:srgbClr val="2C3249"/>
                </a:solidFill>
                <a:latin typeface="Martel Sans" pitchFamily="34" charset="0"/>
                <a:ea typeface="Martel Sans" pitchFamily="34" charset="-122"/>
                <a:cs typeface="Martel Sans" pitchFamily="34" charset="-120"/>
              </a:rPr>
              <a:t>Hata yaptığında çocuğunuza karşı anlayışlı ve destekleyici olun. Hatanın doğal bir öğrenme süreci olduğunu ve herkesin hata yapabileceğini anlatın. Bu yaklaşım, çocuğunuzun özgüvenini korumasına ve dürüst olmasına yardımcı olur.</a:t>
            </a:r>
            <a:endParaRPr lang="en-US" sz="1350" dirty="0"/>
          </a:p>
        </p:txBody>
      </p:sp>
      <p:sp>
        <p:nvSpPr>
          <p:cNvPr id="7" name="Text 3"/>
          <p:cNvSpPr/>
          <p:nvPr/>
        </p:nvSpPr>
        <p:spPr>
          <a:xfrm>
            <a:off x="617934" y="5183862"/>
            <a:ext cx="13394531" cy="282416"/>
          </a:xfrm>
          <a:prstGeom prst="rect">
            <a:avLst/>
          </a:prstGeom>
          <a:noFill/>
          <a:ln/>
        </p:spPr>
        <p:txBody>
          <a:bodyPr wrap="none" lIns="0" tIns="0" rIns="0" bIns="0" rtlCol="0" anchor="t"/>
          <a:lstStyle/>
          <a:p>
            <a:pPr marL="0" indent="0">
              <a:lnSpc>
                <a:spcPts val="2200"/>
              </a:lnSpc>
              <a:buNone/>
            </a:pPr>
            <a:r>
              <a:rPr lang="en-US" sz="1350" dirty="0">
                <a:solidFill>
                  <a:srgbClr val="2C3249"/>
                </a:solidFill>
                <a:latin typeface="Martel Sans" pitchFamily="34" charset="0"/>
                <a:ea typeface="Martel Sans" pitchFamily="34" charset="-122"/>
                <a:cs typeface="Martel Sans" pitchFamily="34" charset="-120"/>
              </a:rPr>
              <a:t>Hata sonrası şu adımları izleyin:</a:t>
            </a:r>
            <a:endParaRPr lang="en-US" sz="1350" dirty="0"/>
          </a:p>
        </p:txBody>
      </p:sp>
      <p:sp>
        <p:nvSpPr>
          <p:cNvPr id="8" name="Text 4"/>
          <p:cNvSpPr/>
          <p:nvPr/>
        </p:nvSpPr>
        <p:spPr>
          <a:xfrm>
            <a:off x="617934" y="5664875"/>
            <a:ext cx="13394531" cy="282416"/>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2C3249"/>
                </a:solidFill>
                <a:latin typeface="Martel Sans" pitchFamily="34" charset="0"/>
                <a:ea typeface="Martel Sans" pitchFamily="34" charset="-122"/>
                <a:cs typeface="Martel Sans" pitchFamily="34" charset="-120"/>
              </a:rPr>
              <a:t>Çocuğunuza durumu sakin bir şekilde değerlendirme fırsatı verin</a:t>
            </a:r>
            <a:endParaRPr lang="en-US" sz="1350" dirty="0"/>
          </a:p>
        </p:txBody>
      </p:sp>
      <p:sp>
        <p:nvSpPr>
          <p:cNvPr id="9" name="Text 5"/>
          <p:cNvSpPr/>
          <p:nvPr/>
        </p:nvSpPr>
        <p:spPr>
          <a:xfrm>
            <a:off x="617934" y="6009084"/>
            <a:ext cx="13394531" cy="282416"/>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2C3249"/>
                </a:solidFill>
                <a:latin typeface="Martel Sans" pitchFamily="34" charset="0"/>
                <a:ea typeface="Martel Sans" pitchFamily="34" charset="-122"/>
                <a:cs typeface="Martel Sans" pitchFamily="34" charset="-120"/>
              </a:rPr>
              <a:t>Hatanın sonuçlarını birlikte tartışın ve çözüm yolları geliştirin</a:t>
            </a:r>
            <a:endParaRPr lang="en-US" sz="1350" dirty="0"/>
          </a:p>
        </p:txBody>
      </p:sp>
      <p:sp>
        <p:nvSpPr>
          <p:cNvPr id="10" name="Text 6"/>
          <p:cNvSpPr/>
          <p:nvPr/>
        </p:nvSpPr>
        <p:spPr>
          <a:xfrm>
            <a:off x="617934" y="6353294"/>
            <a:ext cx="13394531" cy="282416"/>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2C3249"/>
                </a:solidFill>
                <a:latin typeface="Martel Sans" pitchFamily="34" charset="0"/>
                <a:ea typeface="Martel Sans" pitchFamily="34" charset="-122"/>
                <a:cs typeface="Martel Sans" pitchFamily="34" charset="-120"/>
              </a:rPr>
              <a:t>Benzer durumlarla karşılaştığında nasıl davranabileceğini konuşun</a:t>
            </a:r>
            <a:endParaRPr lang="en-US" sz="1350" dirty="0"/>
          </a:p>
        </p:txBody>
      </p:sp>
      <p:sp>
        <p:nvSpPr>
          <p:cNvPr id="11" name="Text 7"/>
          <p:cNvSpPr/>
          <p:nvPr/>
        </p:nvSpPr>
        <p:spPr>
          <a:xfrm>
            <a:off x="617934" y="6697504"/>
            <a:ext cx="13394531" cy="282416"/>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2C3249"/>
                </a:solidFill>
                <a:latin typeface="Martel Sans" pitchFamily="34" charset="0"/>
                <a:ea typeface="Martel Sans" pitchFamily="34" charset="-122"/>
                <a:cs typeface="Martel Sans" pitchFamily="34" charset="-120"/>
              </a:rPr>
              <a:t>Telafi için somut adımlar atmasına yardımcı olun</a:t>
            </a:r>
            <a:endParaRPr lang="en-US" sz="1350" dirty="0"/>
          </a:p>
        </p:txBody>
      </p:sp>
      <p:sp>
        <p:nvSpPr>
          <p:cNvPr id="12" name="Text 8"/>
          <p:cNvSpPr/>
          <p:nvPr/>
        </p:nvSpPr>
        <p:spPr>
          <a:xfrm>
            <a:off x="617934" y="7178516"/>
            <a:ext cx="13394531" cy="564833"/>
          </a:xfrm>
          <a:prstGeom prst="rect">
            <a:avLst/>
          </a:prstGeom>
          <a:noFill/>
          <a:ln/>
        </p:spPr>
        <p:txBody>
          <a:bodyPr wrap="square" lIns="0" tIns="0" rIns="0" bIns="0" rtlCol="0" anchor="t"/>
          <a:lstStyle/>
          <a:p>
            <a:pPr marL="0" indent="0">
              <a:lnSpc>
                <a:spcPts val="2200"/>
              </a:lnSpc>
              <a:buNone/>
            </a:pPr>
            <a:r>
              <a:rPr lang="en-US" sz="1350" dirty="0">
                <a:solidFill>
                  <a:srgbClr val="2C3249"/>
                </a:solidFill>
                <a:latin typeface="Martel Sans" pitchFamily="34" charset="0"/>
                <a:ea typeface="Martel Sans" pitchFamily="34" charset="-122"/>
                <a:cs typeface="Martel Sans" pitchFamily="34" charset="-120"/>
              </a:rPr>
              <a:t>Unutmayın ki, hataları kabul etme ve telafi etme becerisi, çocuğunuzun sorumluluk bilincinin ve duygusal olgunluğunun gelişmesinde önemli bir rol oynar. Bu süreçte gösterdiğiniz sabır ve destek, çocuğunuzun gelecekte daha güçlü bir karaktere sahip olmasına katkı sağlayacaktır.</a:t>
            </a:r>
            <a:endParaRPr lang="en-US" sz="13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639604"/>
            <a:ext cx="8913495"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Kendini Tanıma ve Güven Geliştirme</a:t>
            </a:r>
            <a:endParaRPr lang="en-US" sz="4450" dirty="0"/>
          </a:p>
        </p:txBody>
      </p:sp>
      <p:pic>
        <p:nvPicPr>
          <p:cNvPr id="3" name="Image 0" descr="preencoded.png"/>
          <p:cNvPicPr>
            <a:picLocks noChangeAspect="1"/>
          </p:cNvPicPr>
          <p:nvPr/>
        </p:nvPicPr>
        <p:blipFill>
          <a:blip r:embed="rId3"/>
          <a:stretch>
            <a:fillRect/>
          </a:stretch>
        </p:blipFill>
        <p:spPr>
          <a:xfrm>
            <a:off x="793790" y="1802011"/>
            <a:ext cx="6351270" cy="3925372"/>
          </a:xfrm>
          <a:prstGeom prst="rect">
            <a:avLst/>
          </a:prstGeom>
        </p:spPr>
      </p:pic>
      <p:sp>
        <p:nvSpPr>
          <p:cNvPr id="4" name="Text 1"/>
          <p:cNvSpPr/>
          <p:nvPr/>
        </p:nvSpPr>
        <p:spPr>
          <a:xfrm>
            <a:off x="793790" y="6010870"/>
            <a:ext cx="2853809"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Yeteneklerini Keşfetme</a:t>
            </a:r>
            <a:endParaRPr lang="en-US" sz="2200" b="1" dirty="0"/>
          </a:p>
        </p:txBody>
      </p:sp>
      <p:sp>
        <p:nvSpPr>
          <p:cNvPr id="5" name="Text 2"/>
          <p:cNvSpPr/>
          <p:nvPr/>
        </p:nvSpPr>
        <p:spPr>
          <a:xfrm>
            <a:off x="793790" y="6501289"/>
            <a:ext cx="6351270"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Çocuğun yeteneklerini ve ilgi alanlarını keşfetmesini teşvik edin. Bu süreçte farklı aktiviteleri denemesine fırsat verin.</a:t>
            </a:r>
            <a:endParaRPr lang="en-US" sz="1750" dirty="0"/>
          </a:p>
        </p:txBody>
      </p:sp>
      <p:pic>
        <p:nvPicPr>
          <p:cNvPr id="6" name="Image 1" descr="preencoded.png"/>
          <p:cNvPicPr>
            <a:picLocks noChangeAspect="1"/>
          </p:cNvPicPr>
          <p:nvPr/>
        </p:nvPicPr>
        <p:blipFill>
          <a:blip r:embed="rId4"/>
          <a:stretch>
            <a:fillRect/>
          </a:stretch>
        </p:blipFill>
        <p:spPr>
          <a:xfrm>
            <a:off x="7485221" y="1802011"/>
            <a:ext cx="6351389" cy="3925372"/>
          </a:xfrm>
          <a:prstGeom prst="rect">
            <a:avLst/>
          </a:prstGeom>
        </p:spPr>
      </p:pic>
      <p:sp>
        <p:nvSpPr>
          <p:cNvPr id="7" name="Text 3"/>
          <p:cNvSpPr/>
          <p:nvPr/>
        </p:nvSpPr>
        <p:spPr>
          <a:xfrm>
            <a:off x="7485221" y="601087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Özgüven Kazanma</a:t>
            </a:r>
            <a:endParaRPr lang="en-US" sz="2200" b="1" dirty="0"/>
          </a:p>
        </p:txBody>
      </p:sp>
      <p:sp>
        <p:nvSpPr>
          <p:cNvPr id="8" name="Text 4"/>
          <p:cNvSpPr/>
          <p:nvPr/>
        </p:nvSpPr>
        <p:spPr>
          <a:xfrm>
            <a:off x="7485221" y="6501289"/>
            <a:ext cx="6351389" cy="1088708"/>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Başarılarını takdir edin ve çabalarını destekleyerek, özgüvenini artırın. Her küçük başarının değerli olduğunu gösterin.</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39366" y="953691"/>
            <a:ext cx="6427470" cy="570905"/>
          </a:xfrm>
          <a:prstGeom prst="rect">
            <a:avLst/>
          </a:prstGeom>
          <a:noFill/>
          <a:ln/>
        </p:spPr>
        <p:txBody>
          <a:bodyPr wrap="none" lIns="0" tIns="0" rIns="0" bIns="0" rtlCol="0" anchor="t"/>
          <a:lstStyle/>
          <a:p>
            <a:pPr marL="0" indent="0">
              <a:lnSpc>
                <a:spcPts val="4450"/>
              </a:lnSpc>
              <a:buNone/>
            </a:pPr>
            <a:r>
              <a:rPr lang="en-US" sz="3550" dirty="0">
                <a:solidFill>
                  <a:srgbClr val="272D45"/>
                </a:solidFill>
                <a:latin typeface="Kanit Light" pitchFamily="34" charset="0"/>
                <a:ea typeface="Kanit Light" pitchFamily="34" charset="-122"/>
                <a:cs typeface="Kanit Light" pitchFamily="34" charset="-120"/>
              </a:rPr>
              <a:t>Empati Kurma ve İşbirliği Yapma</a:t>
            </a:r>
            <a:endParaRPr lang="en-US" sz="3550" dirty="0"/>
          </a:p>
        </p:txBody>
      </p:sp>
      <p:sp>
        <p:nvSpPr>
          <p:cNvPr id="4" name="Shape 1"/>
          <p:cNvSpPr/>
          <p:nvPr/>
        </p:nvSpPr>
        <p:spPr>
          <a:xfrm>
            <a:off x="639366" y="2004060"/>
            <a:ext cx="319683" cy="319683"/>
          </a:xfrm>
          <a:prstGeom prst="roundRect">
            <a:avLst>
              <a:gd name="adj" fmla="val 24003"/>
            </a:avLst>
          </a:prstGeom>
          <a:solidFill>
            <a:srgbClr val="DFECE9"/>
          </a:solidFill>
          <a:ln w="7620">
            <a:solidFill>
              <a:srgbClr val="C5D2CF"/>
            </a:solidFill>
            <a:prstDash val="solid"/>
          </a:ln>
        </p:spPr>
      </p:sp>
      <p:sp>
        <p:nvSpPr>
          <p:cNvPr id="5" name="Text 2"/>
          <p:cNvSpPr/>
          <p:nvPr/>
        </p:nvSpPr>
        <p:spPr>
          <a:xfrm>
            <a:off x="1141690" y="2004060"/>
            <a:ext cx="2283738" cy="285393"/>
          </a:xfrm>
          <a:prstGeom prst="rect">
            <a:avLst/>
          </a:prstGeom>
          <a:noFill/>
          <a:ln/>
        </p:spPr>
        <p:txBody>
          <a:bodyPr wrap="none" lIns="0" tIns="0" rIns="0" bIns="0" rtlCol="0" anchor="t"/>
          <a:lstStyle/>
          <a:p>
            <a:pPr marL="0" indent="0">
              <a:lnSpc>
                <a:spcPts val="2200"/>
              </a:lnSpc>
              <a:buNone/>
            </a:pPr>
            <a:r>
              <a:rPr lang="en-US" sz="1750" b="1" dirty="0">
                <a:solidFill>
                  <a:srgbClr val="2C3249"/>
                </a:solidFill>
                <a:latin typeface="Kanit Light" pitchFamily="34" charset="0"/>
                <a:ea typeface="Kanit Light" pitchFamily="34" charset="-122"/>
                <a:cs typeface="Kanit Light" pitchFamily="34" charset="-120"/>
              </a:rPr>
              <a:t>Başkalarını Anlamak</a:t>
            </a:r>
            <a:endParaRPr lang="en-US" sz="1750" dirty="0"/>
          </a:p>
        </p:txBody>
      </p:sp>
      <p:sp>
        <p:nvSpPr>
          <p:cNvPr id="6" name="Text 3"/>
          <p:cNvSpPr/>
          <p:nvPr/>
        </p:nvSpPr>
        <p:spPr>
          <a:xfrm>
            <a:off x="1141690" y="2398990"/>
            <a:ext cx="3338989" cy="3216592"/>
          </a:xfrm>
          <a:prstGeom prst="rect">
            <a:avLst/>
          </a:prstGeom>
          <a:noFill/>
          <a:ln/>
        </p:spPr>
        <p:txBody>
          <a:bodyPr wrap="square" lIns="0" tIns="0" rIns="0" bIns="0" rtlCol="0" anchor="t"/>
          <a:lstStyle/>
          <a:p>
            <a:pPr marL="0" indent="0">
              <a:lnSpc>
                <a:spcPts val="2300"/>
              </a:lnSpc>
              <a:buNone/>
            </a:pPr>
            <a:r>
              <a:rPr lang="en-US" sz="1400" dirty="0">
                <a:solidFill>
                  <a:srgbClr val="2C3249"/>
                </a:solidFill>
                <a:latin typeface="Martel Sans" pitchFamily="34" charset="0"/>
                <a:ea typeface="Martel Sans" pitchFamily="34" charset="-122"/>
                <a:cs typeface="Martel Sans" pitchFamily="34" charset="-120"/>
              </a:rPr>
              <a:t>Diğer insanların duygularını anlama, saygı gösterme ve empati kurma becerilerini geliştirin. Çocuğunuza başkalarının bakış açısından düşünmeyi öğretin. Farklı duygu ve düşünceleri tartışın, hikayeler üzerinden empati çalışmaları yapın. Günlük yaşamda karşılaştığınız durumları değerlendirerek, "Sence o nasıl hissetmiştir?" gibi sorularla empati becerilerini güçlendirin.</a:t>
            </a:r>
            <a:endParaRPr lang="en-US" sz="1400" dirty="0"/>
          </a:p>
        </p:txBody>
      </p:sp>
      <p:sp>
        <p:nvSpPr>
          <p:cNvPr id="7" name="Shape 4"/>
          <p:cNvSpPr/>
          <p:nvPr/>
        </p:nvSpPr>
        <p:spPr>
          <a:xfrm>
            <a:off x="4663321" y="2004060"/>
            <a:ext cx="319683" cy="319683"/>
          </a:xfrm>
          <a:prstGeom prst="roundRect">
            <a:avLst>
              <a:gd name="adj" fmla="val 24003"/>
            </a:avLst>
          </a:prstGeom>
          <a:solidFill>
            <a:srgbClr val="DFECE9"/>
          </a:solidFill>
          <a:ln w="7620">
            <a:solidFill>
              <a:srgbClr val="C5D2CF"/>
            </a:solidFill>
            <a:prstDash val="solid"/>
          </a:ln>
        </p:spPr>
      </p:sp>
      <p:sp>
        <p:nvSpPr>
          <p:cNvPr id="8" name="Text 5"/>
          <p:cNvSpPr/>
          <p:nvPr/>
        </p:nvSpPr>
        <p:spPr>
          <a:xfrm>
            <a:off x="5165646" y="2004060"/>
            <a:ext cx="2283738" cy="285393"/>
          </a:xfrm>
          <a:prstGeom prst="rect">
            <a:avLst/>
          </a:prstGeom>
          <a:noFill/>
          <a:ln/>
        </p:spPr>
        <p:txBody>
          <a:bodyPr wrap="none" lIns="0" tIns="0" rIns="0" bIns="0" rtlCol="0" anchor="t"/>
          <a:lstStyle/>
          <a:p>
            <a:pPr marL="0" indent="0">
              <a:lnSpc>
                <a:spcPts val="2200"/>
              </a:lnSpc>
              <a:buNone/>
            </a:pPr>
            <a:r>
              <a:rPr lang="en-US" sz="1750" b="1" dirty="0">
                <a:solidFill>
                  <a:srgbClr val="2C3249"/>
                </a:solidFill>
                <a:latin typeface="Kanit Light" pitchFamily="34" charset="0"/>
                <a:ea typeface="Kanit Light" pitchFamily="34" charset="-122"/>
                <a:cs typeface="Kanit Light" pitchFamily="34" charset="-120"/>
              </a:rPr>
              <a:t>Ortak Çalışma</a:t>
            </a:r>
            <a:endParaRPr lang="en-US" sz="1750" dirty="0"/>
          </a:p>
        </p:txBody>
      </p:sp>
      <p:sp>
        <p:nvSpPr>
          <p:cNvPr id="9" name="Text 6"/>
          <p:cNvSpPr/>
          <p:nvPr/>
        </p:nvSpPr>
        <p:spPr>
          <a:xfrm>
            <a:off x="5165646" y="2398990"/>
            <a:ext cx="3338989" cy="3216592"/>
          </a:xfrm>
          <a:prstGeom prst="rect">
            <a:avLst/>
          </a:prstGeom>
          <a:noFill/>
          <a:ln/>
        </p:spPr>
        <p:txBody>
          <a:bodyPr wrap="square" lIns="0" tIns="0" rIns="0" bIns="0" rtlCol="0" anchor="t"/>
          <a:lstStyle/>
          <a:p>
            <a:pPr marL="0" indent="0">
              <a:lnSpc>
                <a:spcPts val="2300"/>
              </a:lnSpc>
              <a:buNone/>
            </a:pPr>
            <a:r>
              <a:rPr lang="en-US" sz="1400" dirty="0">
                <a:solidFill>
                  <a:srgbClr val="2C3249"/>
                </a:solidFill>
                <a:latin typeface="Martel Sans" pitchFamily="34" charset="0"/>
                <a:ea typeface="Martel Sans" pitchFamily="34" charset="-122"/>
                <a:cs typeface="Martel Sans" pitchFamily="34" charset="-120"/>
              </a:rPr>
              <a:t>Birlikte projeler yapma, oyunlar oynama ve işbirliği yapma fırsatları yaratın. Grup aktivitelerinde roller vererek sorumluluk almayı öğretin. Ev işlerinde, okul projelerinde ve sosyal etkinliklerde işbirliği yapma imkanları sunun. Ortak hedefler belirleyip bu hedeflere ulaşmak için birlikte çalışmanın önemini vurgulayın. Takım çalışmasının değerini ve herkesin katkısının önemli olduğunu gösterin.</a:t>
            </a:r>
            <a:endParaRPr lang="en-US" sz="1400" dirty="0"/>
          </a:p>
        </p:txBody>
      </p:sp>
      <p:sp>
        <p:nvSpPr>
          <p:cNvPr id="10" name="Shape 7"/>
          <p:cNvSpPr/>
          <p:nvPr/>
        </p:nvSpPr>
        <p:spPr>
          <a:xfrm>
            <a:off x="639366" y="6003727"/>
            <a:ext cx="319683" cy="319683"/>
          </a:xfrm>
          <a:prstGeom prst="roundRect">
            <a:avLst>
              <a:gd name="adj" fmla="val 24003"/>
            </a:avLst>
          </a:prstGeom>
          <a:solidFill>
            <a:srgbClr val="DFECE9"/>
          </a:solidFill>
          <a:ln w="7620">
            <a:solidFill>
              <a:srgbClr val="C5D2CF"/>
            </a:solidFill>
            <a:prstDash val="solid"/>
          </a:ln>
        </p:spPr>
      </p:sp>
      <p:sp>
        <p:nvSpPr>
          <p:cNvPr id="11" name="Text 8"/>
          <p:cNvSpPr/>
          <p:nvPr/>
        </p:nvSpPr>
        <p:spPr>
          <a:xfrm>
            <a:off x="1141690" y="6003727"/>
            <a:ext cx="2283738" cy="285393"/>
          </a:xfrm>
          <a:prstGeom prst="rect">
            <a:avLst/>
          </a:prstGeom>
          <a:noFill/>
          <a:ln/>
        </p:spPr>
        <p:txBody>
          <a:bodyPr wrap="none" lIns="0" tIns="0" rIns="0" bIns="0" rtlCol="0" anchor="t"/>
          <a:lstStyle/>
          <a:p>
            <a:pPr marL="0" indent="0">
              <a:lnSpc>
                <a:spcPts val="2200"/>
              </a:lnSpc>
              <a:buNone/>
            </a:pPr>
            <a:r>
              <a:rPr lang="en-US" sz="1750" b="1" dirty="0">
                <a:solidFill>
                  <a:srgbClr val="2C3249"/>
                </a:solidFill>
                <a:latin typeface="Kanit Light" pitchFamily="34" charset="0"/>
                <a:ea typeface="Kanit Light" pitchFamily="34" charset="-122"/>
                <a:cs typeface="Kanit Light" pitchFamily="34" charset="-120"/>
              </a:rPr>
              <a:t>İletişim Becerileri</a:t>
            </a:r>
            <a:endParaRPr lang="en-US" sz="1750" dirty="0"/>
          </a:p>
        </p:txBody>
      </p:sp>
      <p:sp>
        <p:nvSpPr>
          <p:cNvPr id="12" name="Text 9"/>
          <p:cNvSpPr/>
          <p:nvPr/>
        </p:nvSpPr>
        <p:spPr>
          <a:xfrm>
            <a:off x="1141690" y="6398657"/>
            <a:ext cx="7362944" cy="877253"/>
          </a:xfrm>
          <a:prstGeom prst="rect">
            <a:avLst/>
          </a:prstGeom>
          <a:noFill/>
          <a:ln/>
        </p:spPr>
        <p:txBody>
          <a:bodyPr wrap="square" lIns="0" tIns="0" rIns="0" bIns="0" rtlCol="0" anchor="t"/>
          <a:lstStyle/>
          <a:p>
            <a:pPr marL="0" indent="0">
              <a:lnSpc>
                <a:spcPts val="2300"/>
              </a:lnSpc>
              <a:buNone/>
            </a:pPr>
            <a:r>
              <a:rPr lang="en-US" sz="1400" dirty="0">
                <a:solidFill>
                  <a:srgbClr val="2C3249"/>
                </a:solidFill>
                <a:latin typeface="Martel Sans" pitchFamily="34" charset="0"/>
                <a:ea typeface="Martel Sans" pitchFamily="34" charset="-122"/>
                <a:cs typeface="Martel Sans" pitchFamily="34" charset="-120"/>
              </a:rPr>
              <a:t>Etkili dinleme, ifade etme ve uzlaşma becerilerini geliştirin. Çatışmalarda yapıcı çözümler üretin. Farklı fikirlere saygı duyun ve ortak kararlara ulaşın. İyi iletişim, işbirliğinin temelidir.</a:t>
            </a: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5796" y="683300"/>
            <a:ext cx="7558921" cy="585549"/>
          </a:xfrm>
          <a:prstGeom prst="rect">
            <a:avLst/>
          </a:prstGeom>
          <a:noFill/>
          <a:ln/>
        </p:spPr>
        <p:txBody>
          <a:bodyPr wrap="none" lIns="0" tIns="0" rIns="0" bIns="0" rtlCol="0" anchor="t"/>
          <a:lstStyle/>
          <a:p>
            <a:pPr marL="0" indent="0">
              <a:lnSpc>
                <a:spcPts val="4600"/>
              </a:lnSpc>
              <a:buNone/>
            </a:pPr>
            <a:r>
              <a:rPr lang="en-US" sz="3650" dirty="0">
                <a:solidFill>
                  <a:srgbClr val="272D45"/>
                </a:solidFill>
                <a:latin typeface="Kanit Light" pitchFamily="34" charset="0"/>
                <a:ea typeface="Kanit Light" pitchFamily="34" charset="-122"/>
                <a:cs typeface="Kanit Light" pitchFamily="34" charset="-120"/>
              </a:rPr>
              <a:t>Sorumluluk Bilinci ve Özgüven İlişkisi</a:t>
            </a:r>
            <a:endParaRPr lang="en-US" sz="3650" dirty="0"/>
          </a:p>
        </p:txBody>
      </p:sp>
      <p:pic>
        <p:nvPicPr>
          <p:cNvPr id="4" name="Image 1" descr="preencoded.png"/>
          <p:cNvPicPr>
            <a:picLocks noChangeAspect="1"/>
          </p:cNvPicPr>
          <p:nvPr/>
        </p:nvPicPr>
        <p:blipFill>
          <a:blip r:embed="rId4"/>
          <a:stretch>
            <a:fillRect/>
          </a:stretch>
        </p:blipFill>
        <p:spPr>
          <a:xfrm>
            <a:off x="655796" y="1549837"/>
            <a:ext cx="936903" cy="1499116"/>
          </a:xfrm>
          <a:prstGeom prst="rect">
            <a:avLst/>
          </a:prstGeom>
        </p:spPr>
      </p:pic>
      <p:sp>
        <p:nvSpPr>
          <p:cNvPr id="5" name="Text 1"/>
          <p:cNvSpPr/>
          <p:nvPr/>
        </p:nvSpPr>
        <p:spPr>
          <a:xfrm>
            <a:off x="1873687" y="1737122"/>
            <a:ext cx="2342317" cy="292656"/>
          </a:xfrm>
          <a:prstGeom prst="rect">
            <a:avLst/>
          </a:prstGeom>
          <a:noFill/>
          <a:ln/>
        </p:spPr>
        <p:txBody>
          <a:bodyPr wrap="none" lIns="0" tIns="0" rIns="0" bIns="0" rtlCol="0" anchor="t"/>
          <a:lstStyle/>
          <a:p>
            <a:pPr marL="0" indent="0" algn="l">
              <a:lnSpc>
                <a:spcPts val="2300"/>
              </a:lnSpc>
              <a:buNone/>
            </a:pPr>
            <a:r>
              <a:rPr lang="en-US" sz="1800" dirty="0">
                <a:solidFill>
                  <a:srgbClr val="2C3249"/>
                </a:solidFill>
                <a:latin typeface="Kanit Light" pitchFamily="34" charset="0"/>
                <a:ea typeface="Kanit Light" pitchFamily="34" charset="-122"/>
                <a:cs typeface="Kanit Light" pitchFamily="34" charset="-120"/>
              </a:rPr>
              <a:t>Sorumluluk Alma</a:t>
            </a:r>
            <a:endParaRPr lang="en-US" sz="1800" dirty="0"/>
          </a:p>
        </p:txBody>
      </p:sp>
      <p:sp>
        <p:nvSpPr>
          <p:cNvPr id="6" name="Text 2"/>
          <p:cNvSpPr/>
          <p:nvPr/>
        </p:nvSpPr>
        <p:spPr>
          <a:xfrm>
            <a:off x="1873687" y="2142173"/>
            <a:ext cx="6614517" cy="599599"/>
          </a:xfrm>
          <a:prstGeom prst="rect">
            <a:avLst/>
          </a:prstGeom>
          <a:noFill/>
          <a:ln/>
        </p:spPr>
        <p:txBody>
          <a:bodyPr wrap="square" lIns="0" tIns="0" rIns="0" bIns="0" rtlCol="0" anchor="t"/>
          <a:lstStyle/>
          <a:p>
            <a:pPr marL="0" indent="0" algn="l">
              <a:lnSpc>
                <a:spcPts val="2350"/>
              </a:lnSpc>
              <a:buNone/>
            </a:pPr>
            <a:r>
              <a:rPr lang="en-US" sz="1450" dirty="0">
                <a:solidFill>
                  <a:srgbClr val="2C3249"/>
                </a:solidFill>
                <a:latin typeface="Martel Sans" pitchFamily="34" charset="0"/>
                <a:ea typeface="Martel Sans" pitchFamily="34" charset="-122"/>
                <a:cs typeface="Martel Sans" pitchFamily="34" charset="-120"/>
              </a:rPr>
              <a:t>Verilen görevleri başarıyla tamamlamak, çocuğun kendine olan inancını güçlendirir ve başarı duygusunu pekiştirir.</a:t>
            </a:r>
            <a:endParaRPr lang="en-US" sz="1450" dirty="0"/>
          </a:p>
        </p:txBody>
      </p:sp>
      <p:pic>
        <p:nvPicPr>
          <p:cNvPr id="7" name="Image 2" descr="preencoded.png"/>
          <p:cNvPicPr>
            <a:picLocks noChangeAspect="1"/>
          </p:cNvPicPr>
          <p:nvPr/>
        </p:nvPicPr>
        <p:blipFill>
          <a:blip r:embed="rId5"/>
          <a:stretch>
            <a:fillRect/>
          </a:stretch>
        </p:blipFill>
        <p:spPr>
          <a:xfrm>
            <a:off x="655796" y="3048953"/>
            <a:ext cx="936903" cy="1499116"/>
          </a:xfrm>
          <a:prstGeom prst="rect">
            <a:avLst/>
          </a:prstGeom>
        </p:spPr>
      </p:pic>
      <p:sp>
        <p:nvSpPr>
          <p:cNvPr id="8" name="Text 3"/>
          <p:cNvSpPr/>
          <p:nvPr/>
        </p:nvSpPr>
        <p:spPr>
          <a:xfrm>
            <a:off x="1873687" y="3236238"/>
            <a:ext cx="2342317" cy="292656"/>
          </a:xfrm>
          <a:prstGeom prst="rect">
            <a:avLst/>
          </a:prstGeom>
          <a:noFill/>
          <a:ln/>
        </p:spPr>
        <p:txBody>
          <a:bodyPr wrap="none" lIns="0" tIns="0" rIns="0" bIns="0" rtlCol="0" anchor="t"/>
          <a:lstStyle/>
          <a:p>
            <a:pPr marL="0" indent="0" algn="l">
              <a:lnSpc>
                <a:spcPts val="2300"/>
              </a:lnSpc>
              <a:buNone/>
            </a:pPr>
            <a:r>
              <a:rPr lang="en-US" sz="1800" dirty="0">
                <a:solidFill>
                  <a:srgbClr val="2C3249"/>
                </a:solidFill>
                <a:latin typeface="Kanit Light" pitchFamily="34" charset="0"/>
                <a:ea typeface="Kanit Light" pitchFamily="34" charset="-122"/>
                <a:cs typeface="Kanit Light" pitchFamily="34" charset="-120"/>
              </a:rPr>
              <a:t>Özgüven Gelişimi</a:t>
            </a:r>
            <a:endParaRPr lang="en-US" sz="1800" dirty="0"/>
          </a:p>
        </p:txBody>
      </p:sp>
      <p:sp>
        <p:nvSpPr>
          <p:cNvPr id="9" name="Text 4"/>
          <p:cNvSpPr/>
          <p:nvPr/>
        </p:nvSpPr>
        <p:spPr>
          <a:xfrm>
            <a:off x="1873687" y="3641288"/>
            <a:ext cx="6614517" cy="599599"/>
          </a:xfrm>
          <a:prstGeom prst="rect">
            <a:avLst/>
          </a:prstGeom>
          <a:noFill/>
          <a:ln/>
        </p:spPr>
        <p:txBody>
          <a:bodyPr wrap="square" lIns="0" tIns="0" rIns="0" bIns="0" rtlCol="0" anchor="t"/>
          <a:lstStyle/>
          <a:p>
            <a:pPr marL="0" indent="0" algn="l">
              <a:lnSpc>
                <a:spcPts val="2350"/>
              </a:lnSpc>
              <a:buNone/>
            </a:pPr>
            <a:r>
              <a:rPr lang="en-US" sz="1450" dirty="0">
                <a:solidFill>
                  <a:srgbClr val="2C3249"/>
                </a:solidFill>
                <a:latin typeface="Martel Sans" pitchFamily="34" charset="0"/>
                <a:ea typeface="Martel Sans" pitchFamily="34" charset="-122"/>
                <a:cs typeface="Martel Sans" pitchFamily="34" charset="-120"/>
              </a:rPr>
              <a:t>Artan özgüven sayesinde çocuk, yeni görevler ve sorumluluklar almaya daha istekli hale gelir. Bu da kişisel gelişimini destekler.</a:t>
            </a:r>
            <a:endParaRPr lang="en-US" sz="1450" dirty="0"/>
          </a:p>
        </p:txBody>
      </p:sp>
      <p:pic>
        <p:nvPicPr>
          <p:cNvPr id="10" name="Image 3" descr="preencoded.png"/>
          <p:cNvPicPr>
            <a:picLocks noChangeAspect="1"/>
          </p:cNvPicPr>
          <p:nvPr/>
        </p:nvPicPr>
        <p:blipFill>
          <a:blip r:embed="rId6"/>
          <a:stretch>
            <a:fillRect/>
          </a:stretch>
        </p:blipFill>
        <p:spPr>
          <a:xfrm>
            <a:off x="655796" y="4548068"/>
            <a:ext cx="936903" cy="1499116"/>
          </a:xfrm>
          <a:prstGeom prst="rect">
            <a:avLst/>
          </a:prstGeom>
        </p:spPr>
      </p:pic>
      <p:sp>
        <p:nvSpPr>
          <p:cNvPr id="11" name="Text 5"/>
          <p:cNvSpPr/>
          <p:nvPr/>
        </p:nvSpPr>
        <p:spPr>
          <a:xfrm>
            <a:off x="1873687" y="4735354"/>
            <a:ext cx="2342317" cy="292656"/>
          </a:xfrm>
          <a:prstGeom prst="rect">
            <a:avLst/>
          </a:prstGeom>
          <a:noFill/>
          <a:ln/>
        </p:spPr>
        <p:txBody>
          <a:bodyPr wrap="none" lIns="0" tIns="0" rIns="0" bIns="0" rtlCol="0" anchor="t"/>
          <a:lstStyle/>
          <a:p>
            <a:pPr marL="0" indent="0" algn="l">
              <a:lnSpc>
                <a:spcPts val="2300"/>
              </a:lnSpc>
              <a:buNone/>
            </a:pPr>
            <a:r>
              <a:rPr lang="en-US" sz="1800" dirty="0">
                <a:solidFill>
                  <a:srgbClr val="2C3249"/>
                </a:solidFill>
                <a:latin typeface="Kanit Light" pitchFamily="34" charset="0"/>
                <a:ea typeface="Kanit Light" pitchFamily="34" charset="-122"/>
                <a:cs typeface="Kanit Light" pitchFamily="34" charset="-120"/>
              </a:rPr>
              <a:t>Başarı Deneyimi</a:t>
            </a:r>
            <a:endParaRPr lang="en-US" sz="1800" dirty="0"/>
          </a:p>
        </p:txBody>
      </p:sp>
      <p:sp>
        <p:nvSpPr>
          <p:cNvPr id="12" name="Text 6"/>
          <p:cNvSpPr/>
          <p:nvPr/>
        </p:nvSpPr>
        <p:spPr>
          <a:xfrm>
            <a:off x="1873687" y="5140404"/>
            <a:ext cx="6614517" cy="599599"/>
          </a:xfrm>
          <a:prstGeom prst="rect">
            <a:avLst/>
          </a:prstGeom>
          <a:noFill/>
          <a:ln/>
        </p:spPr>
        <p:txBody>
          <a:bodyPr wrap="square" lIns="0" tIns="0" rIns="0" bIns="0" rtlCol="0" anchor="t"/>
          <a:lstStyle/>
          <a:p>
            <a:pPr marL="0" indent="0" algn="l">
              <a:lnSpc>
                <a:spcPts val="2350"/>
              </a:lnSpc>
              <a:buNone/>
            </a:pPr>
            <a:r>
              <a:rPr lang="en-US" sz="1450" dirty="0">
                <a:solidFill>
                  <a:srgbClr val="2C3249"/>
                </a:solidFill>
                <a:latin typeface="Martel Sans" pitchFamily="34" charset="0"/>
                <a:ea typeface="Martel Sans" pitchFamily="34" charset="-122"/>
                <a:cs typeface="Martel Sans" pitchFamily="34" charset="-120"/>
              </a:rPr>
              <a:t>Her başarılı deneyim, çocuğun kendine olan güvenini artırır ve daha büyük sorumluluklar almaya hazır olmasını sağlar.</a:t>
            </a:r>
            <a:endParaRPr lang="en-US" sz="1450" dirty="0"/>
          </a:p>
        </p:txBody>
      </p:sp>
      <p:pic>
        <p:nvPicPr>
          <p:cNvPr id="13" name="Image 4" descr="preencoded.png"/>
          <p:cNvPicPr>
            <a:picLocks noChangeAspect="1"/>
          </p:cNvPicPr>
          <p:nvPr/>
        </p:nvPicPr>
        <p:blipFill>
          <a:blip r:embed="rId7"/>
          <a:stretch>
            <a:fillRect/>
          </a:stretch>
        </p:blipFill>
        <p:spPr>
          <a:xfrm>
            <a:off x="655796" y="6047184"/>
            <a:ext cx="936903" cy="1499116"/>
          </a:xfrm>
          <a:prstGeom prst="rect">
            <a:avLst/>
          </a:prstGeom>
        </p:spPr>
      </p:pic>
      <p:sp>
        <p:nvSpPr>
          <p:cNvPr id="14" name="Text 7"/>
          <p:cNvSpPr/>
          <p:nvPr/>
        </p:nvSpPr>
        <p:spPr>
          <a:xfrm>
            <a:off x="1873687" y="6234470"/>
            <a:ext cx="2342317" cy="292656"/>
          </a:xfrm>
          <a:prstGeom prst="rect">
            <a:avLst/>
          </a:prstGeom>
          <a:noFill/>
          <a:ln/>
        </p:spPr>
        <p:txBody>
          <a:bodyPr wrap="none" lIns="0" tIns="0" rIns="0" bIns="0" rtlCol="0" anchor="t"/>
          <a:lstStyle/>
          <a:p>
            <a:pPr marL="0" indent="0" algn="l">
              <a:lnSpc>
                <a:spcPts val="2300"/>
              </a:lnSpc>
              <a:buNone/>
            </a:pPr>
            <a:r>
              <a:rPr lang="en-US" sz="1800" dirty="0">
                <a:solidFill>
                  <a:srgbClr val="2C3249"/>
                </a:solidFill>
                <a:latin typeface="Kanit Light" pitchFamily="34" charset="0"/>
                <a:ea typeface="Kanit Light" pitchFamily="34" charset="-122"/>
                <a:cs typeface="Kanit Light" pitchFamily="34" charset="-120"/>
              </a:rPr>
              <a:t>Sürekli Gelişim</a:t>
            </a:r>
            <a:endParaRPr lang="en-US" sz="1800" dirty="0"/>
          </a:p>
        </p:txBody>
      </p:sp>
      <p:sp>
        <p:nvSpPr>
          <p:cNvPr id="15" name="Text 8"/>
          <p:cNvSpPr/>
          <p:nvPr/>
        </p:nvSpPr>
        <p:spPr>
          <a:xfrm>
            <a:off x="1873687" y="6639520"/>
            <a:ext cx="6614517" cy="599599"/>
          </a:xfrm>
          <a:prstGeom prst="rect">
            <a:avLst/>
          </a:prstGeom>
          <a:noFill/>
          <a:ln/>
        </p:spPr>
        <p:txBody>
          <a:bodyPr wrap="square" lIns="0" tIns="0" rIns="0" bIns="0" rtlCol="0" anchor="t"/>
          <a:lstStyle/>
          <a:p>
            <a:pPr marL="0" indent="0" algn="l">
              <a:lnSpc>
                <a:spcPts val="2350"/>
              </a:lnSpc>
              <a:buNone/>
            </a:pPr>
            <a:r>
              <a:rPr lang="en-US" sz="1450" dirty="0">
                <a:solidFill>
                  <a:srgbClr val="2C3249"/>
                </a:solidFill>
                <a:latin typeface="Martel Sans" pitchFamily="34" charset="0"/>
                <a:ea typeface="Martel Sans" pitchFamily="34" charset="-122"/>
                <a:cs typeface="Martel Sans" pitchFamily="34" charset="-120"/>
              </a:rPr>
              <a:t>Sorumluluk ve özgüven arasındaki bu olumlu döngü, çocuğun sürekli gelişmesini ve yeni beceriler kazanmasını destekler.</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55990"/>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Aile Desteği ve Tutarlı Davranış Modeli</a:t>
            </a:r>
            <a:endParaRPr lang="en-US" sz="4450" dirty="0"/>
          </a:p>
        </p:txBody>
      </p:sp>
      <p:sp>
        <p:nvSpPr>
          <p:cNvPr id="4" name="Shape 1"/>
          <p:cNvSpPr/>
          <p:nvPr/>
        </p:nvSpPr>
        <p:spPr>
          <a:xfrm>
            <a:off x="793790" y="3013710"/>
            <a:ext cx="3664863" cy="2047994"/>
          </a:xfrm>
          <a:prstGeom prst="roundRect">
            <a:avLst>
              <a:gd name="adj" fmla="val 4652"/>
            </a:avLst>
          </a:prstGeom>
          <a:solidFill>
            <a:srgbClr val="DFECE9"/>
          </a:solidFill>
          <a:ln w="7620">
            <a:solidFill>
              <a:srgbClr val="C5D2CF"/>
            </a:solidFill>
            <a:prstDash val="solid"/>
          </a:ln>
        </p:spPr>
      </p:sp>
      <p:sp>
        <p:nvSpPr>
          <p:cNvPr id="5" name="Text 2"/>
          <p:cNvSpPr/>
          <p:nvPr/>
        </p:nvSpPr>
        <p:spPr>
          <a:xfrm>
            <a:off x="1028224" y="324814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C3249"/>
                </a:solidFill>
                <a:latin typeface="Kanit Light" pitchFamily="34" charset="0"/>
                <a:ea typeface="Kanit Light" pitchFamily="34" charset="-122"/>
                <a:cs typeface="Kanit Light" pitchFamily="34" charset="-120"/>
              </a:rPr>
              <a:t>Destekleyici Ortam</a:t>
            </a:r>
            <a:endParaRPr lang="en-US" sz="2200" dirty="0"/>
          </a:p>
        </p:txBody>
      </p:sp>
      <p:sp>
        <p:nvSpPr>
          <p:cNvPr id="6" name="Text 3"/>
          <p:cNvSpPr/>
          <p:nvPr/>
        </p:nvSpPr>
        <p:spPr>
          <a:xfrm>
            <a:off x="1028224" y="3738563"/>
            <a:ext cx="3195995" cy="725805"/>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Çocuğa destekleyici ve güvenli bir ortam sağlayın.</a:t>
            </a:r>
            <a:endParaRPr lang="en-US" sz="1750" dirty="0"/>
          </a:p>
        </p:txBody>
      </p:sp>
      <p:sp>
        <p:nvSpPr>
          <p:cNvPr id="7" name="Shape 4"/>
          <p:cNvSpPr/>
          <p:nvPr/>
        </p:nvSpPr>
        <p:spPr>
          <a:xfrm>
            <a:off x="4685467" y="3013710"/>
            <a:ext cx="3664863" cy="2047994"/>
          </a:xfrm>
          <a:prstGeom prst="roundRect">
            <a:avLst>
              <a:gd name="adj" fmla="val 4652"/>
            </a:avLst>
          </a:prstGeom>
          <a:solidFill>
            <a:srgbClr val="DFECE9"/>
          </a:solidFill>
          <a:ln w="7620">
            <a:solidFill>
              <a:srgbClr val="C5D2CF"/>
            </a:solidFill>
            <a:prstDash val="solid"/>
          </a:ln>
        </p:spPr>
      </p:sp>
      <p:sp>
        <p:nvSpPr>
          <p:cNvPr id="8" name="Text 5"/>
          <p:cNvSpPr/>
          <p:nvPr/>
        </p:nvSpPr>
        <p:spPr>
          <a:xfrm>
            <a:off x="4919901" y="324814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C3249"/>
                </a:solidFill>
                <a:latin typeface="Kanit Light" pitchFamily="34" charset="0"/>
                <a:ea typeface="Kanit Light" pitchFamily="34" charset="-122"/>
                <a:cs typeface="Kanit Light" pitchFamily="34" charset="-120"/>
              </a:rPr>
              <a:t>Tutarlılık</a:t>
            </a:r>
            <a:endParaRPr lang="en-US" sz="2200" dirty="0"/>
          </a:p>
        </p:txBody>
      </p:sp>
      <p:sp>
        <p:nvSpPr>
          <p:cNvPr id="9" name="Text 6"/>
          <p:cNvSpPr/>
          <p:nvPr/>
        </p:nvSpPr>
        <p:spPr>
          <a:xfrm>
            <a:off x="4919901" y="3738563"/>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Belirlediğiniz kurallar ve beklentiler konusunda tutarlı olun.</a:t>
            </a:r>
            <a:endParaRPr lang="en-US" sz="1750" dirty="0"/>
          </a:p>
        </p:txBody>
      </p:sp>
      <p:sp>
        <p:nvSpPr>
          <p:cNvPr id="10" name="Shape 7"/>
          <p:cNvSpPr/>
          <p:nvPr/>
        </p:nvSpPr>
        <p:spPr>
          <a:xfrm>
            <a:off x="793790" y="5288518"/>
            <a:ext cx="7556421" cy="1685092"/>
          </a:xfrm>
          <a:prstGeom prst="roundRect">
            <a:avLst>
              <a:gd name="adj" fmla="val 5654"/>
            </a:avLst>
          </a:prstGeom>
          <a:solidFill>
            <a:srgbClr val="DFECE9"/>
          </a:solidFill>
          <a:ln w="7620">
            <a:solidFill>
              <a:srgbClr val="C5D2CF"/>
            </a:solidFill>
            <a:prstDash val="solid"/>
          </a:ln>
        </p:spPr>
      </p:sp>
      <p:sp>
        <p:nvSpPr>
          <p:cNvPr id="11" name="Text 8"/>
          <p:cNvSpPr/>
          <p:nvPr/>
        </p:nvSpPr>
        <p:spPr>
          <a:xfrm>
            <a:off x="1028224" y="5522952"/>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C3249"/>
                </a:solidFill>
                <a:latin typeface="Kanit Light" pitchFamily="34" charset="0"/>
                <a:ea typeface="Kanit Light" pitchFamily="34" charset="-122"/>
                <a:cs typeface="Kanit Light" pitchFamily="34" charset="-120"/>
              </a:rPr>
              <a:t>İletişim</a:t>
            </a:r>
            <a:endParaRPr lang="en-US" sz="2200" dirty="0"/>
          </a:p>
        </p:txBody>
      </p:sp>
      <p:sp>
        <p:nvSpPr>
          <p:cNvPr id="12" name="Text 9"/>
          <p:cNvSpPr/>
          <p:nvPr/>
        </p:nvSpPr>
        <p:spPr>
          <a:xfrm>
            <a:off x="1028224" y="6013371"/>
            <a:ext cx="7087553" cy="725805"/>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Çocukla açık ve etkili bir iletişim kurun, duygularını anlayın ve destekleyin.</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22421"/>
            <a:ext cx="6841212"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Okul ve Öğretmenlerin Rolü</a:t>
            </a:r>
            <a:endParaRPr lang="en-US" sz="4450" dirty="0"/>
          </a:p>
        </p:txBody>
      </p:sp>
      <p:pic>
        <p:nvPicPr>
          <p:cNvPr id="4" name="Image 1" descr="preencoded.png"/>
          <p:cNvPicPr>
            <a:picLocks noChangeAspect="1"/>
          </p:cNvPicPr>
          <p:nvPr/>
        </p:nvPicPr>
        <p:blipFill>
          <a:blip r:embed="rId4"/>
          <a:stretch>
            <a:fillRect/>
          </a:stretch>
        </p:blipFill>
        <p:spPr>
          <a:xfrm>
            <a:off x="6280190" y="3271361"/>
            <a:ext cx="566976" cy="566976"/>
          </a:xfrm>
          <a:prstGeom prst="rect">
            <a:avLst/>
          </a:prstGeom>
        </p:spPr>
      </p:pic>
      <p:sp>
        <p:nvSpPr>
          <p:cNvPr id="5" name="Text 1"/>
          <p:cNvSpPr/>
          <p:nvPr/>
        </p:nvSpPr>
        <p:spPr>
          <a:xfrm>
            <a:off x="6280190" y="406515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Eğitim</a:t>
            </a:r>
            <a:endParaRPr lang="en-US" sz="2200" dirty="0"/>
          </a:p>
        </p:txBody>
      </p:sp>
      <p:sp>
        <p:nvSpPr>
          <p:cNvPr id="6" name="Text 2"/>
          <p:cNvSpPr/>
          <p:nvPr/>
        </p:nvSpPr>
        <p:spPr>
          <a:xfrm>
            <a:off x="6280190" y="4555569"/>
            <a:ext cx="3608070" cy="1088708"/>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Okulda, derslerde ve etkinliklerde sorumluluk bilincini geliştirecek öğretiler verilmelidir.</a:t>
            </a:r>
            <a:endParaRPr lang="en-US" sz="1750" dirty="0"/>
          </a:p>
        </p:txBody>
      </p:sp>
      <p:pic>
        <p:nvPicPr>
          <p:cNvPr id="7" name="Image 2" descr="preencoded.png"/>
          <p:cNvPicPr>
            <a:picLocks noChangeAspect="1"/>
          </p:cNvPicPr>
          <p:nvPr/>
        </p:nvPicPr>
        <p:blipFill>
          <a:blip r:embed="rId5"/>
          <a:stretch>
            <a:fillRect/>
          </a:stretch>
        </p:blipFill>
        <p:spPr>
          <a:xfrm>
            <a:off x="10228421" y="3271361"/>
            <a:ext cx="566976" cy="566976"/>
          </a:xfrm>
          <a:prstGeom prst="rect">
            <a:avLst/>
          </a:prstGeom>
        </p:spPr>
      </p:pic>
      <p:sp>
        <p:nvSpPr>
          <p:cNvPr id="8" name="Text 3"/>
          <p:cNvSpPr/>
          <p:nvPr/>
        </p:nvSpPr>
        <p:spPr>
          <a:xfrm>
            <a:off x="10228421" y="406515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Rehberlik</a:t>
            </a:r>
            <a:endParaRPr lang="en-US" sz="2200" dirty="0"/>
          </a:p>
        </p:txBody>
      </p:sp>
      <p:sp>
        <p:nvSpPr>
          <p:cNvPr id="9" name="Text 4"/>
          <p:cNvSpPr/>
          <p:nvPr/>
        </p:nvSpPr>
        <p:spPr>
          <a:xfrm>
            <a:off x="10228421" y="4555569"/>
            <a:ext cx="3608189" cy="1451610"/>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Öğretmenler, çocukların sorumluluk almalarına yardımcı olacak rehberlik ve destek sağlamalıdır.</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147405"/>
            <a:ext cx="9513927"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Sorumluluk Nedir? Önemi ve Faydaları</a:t>
            </a:r>
            <a:endParaRPr lang="en-US" sz="4450" dirty="0"/>
          </a:p>
        </p:txBody>
      </p:sp>
      <p:pic>
        <p:nvPicPr>
          <p:cNvPr id="3" name="Image 0" descr="preencoded.png"/>
          <p:cNvPicPr>
            <a:picLocks noChangeAspect="1"/>
          </p:cNvPicPr>
          <p:nvPr/>
        </p:nvPicPr>
        <p:blipFill>
          <a:blip r:embed="rId3"/>
          <a:stretch>
            <a:fillRect/>
          </a:stretch>
        </p:blipFill>
        <p:spPr>
          <a:xfrm>
            <a:off x="793790" y="2309813"/>
            <a:ext cx="4120753" cy="2546747"/>
          </a:xfrm>
          <a:prstGeom prst="rect">
            <a:avLst/>
          </a:prstGeom>
        </p:spPr>
      </p:pic>
      <p:sp>
        <p:nvSpPr>
          <p:cNvPr id="4" name="Text 1"/>
          <p:cNvSpPr/>
          <p:nvPr/>
        </p:nvSpPr>
        <p:spPr>
          <a:xfrm>
            <a:off x="793790" y="514004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Sorumluluk Nedir?</a:t>
            </a:r>
            <a:endParaRPr lang="en-US" sz="2200" dirty="0"/>
          </a:p>
        </p:txBody>
      </p:sp>
      <p:sp>
        <p:nvSpPr>
          <p:cNvPr id="5" name="Text 2"/>
          <p:cNvSpPr/>
          <p:nvPr/>
        </p:nvSpPr>
        <p:spPr>
          <a:xfrm>
            <a:off x="793790" y="5630466"/>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Sorumluluk, kendi eylemlerimizden, kararlarımızdan ve sonuçlarından hesap verme ve cevap verme yeteneğidir.</a:t>
            </a:r>
            <a:endParaRPr lang="en-US" sz="1750" dirty="0"/>
          </a:p>
        </p:txBody>
      </p:sp>
      <p:pic>
        <p:nvPicPr>
          <p:cNvPr id="6" name="Image 1" descr="preencoded.png"/>
          <p:cNvPicPr>
            <a:picLocks noChangeAspect="1"/>
          </p:cNvPicPr>
          <p:nvPr/>
        </p:nvPicPr>
        <p:blipFill>
          <a:blip r:embed="rId4"/>
          <a:stretch>
            <a:fillRect/>
          </a:stretch>
        </p:blipFill>
        <p:spPr>
          <a:xfrm>
            <a:off x="5254704" y="2309813"/>
            <a:ext cx="4120872" cy="2546866"/>
          </a:xfrm>
          <a:prstGeom prst="rect">
            <a:avLst/>
          </a:prstGeom>
        </p:spPr>
      </p:pic>
      <p:sp>
        <p:nvSpPr>
          <p:cNvPr id="7" name="Text 3"/>
          <p:cNvSpPr/>
          <p:nvPr/>
        </p:nvSpPr>
        <p:spPr>
          <a:xfrm>
            <a:off x="5254704" y="514016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Kişisel Faydaları</a:t>
            </a:r>
            <a:endParaRPr lang="en-US" sz="2200" dirty="0"/>
          </a:p>
        </p:txBody>
      </p:sp>
      <p:sp>
        <p:nvSpPr>
          <p:cNvPr id="8" name="Text 4"/>
          <p:cNvSpPr/>
          <p:nvPr/>
        </p:nvSpPr>
        <p:spPr>
          <a:xfrm>
            <a:off x="5254704" y="5630585"/>
            <a:ext cx="4120872" cy="1088708"/>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Sorumluluk bilinci çocukların özgüvenini artırır ve bağımsızlık kazanmalarını sağlar.</a:t>
            </a:r>
            <a:endParaRPr lang="en-US" sz="1750" dirty="0"/>
          </a:p>
        </p:txBody>
      </p:sp>
      <p:pic>
        <p:nvPicPr>
          <p:cNvPr id="9" name="Image 2" descr="preencoded.png"/>
          <p:cNvPicPr>
            <a:picLocks noChangeAspect="1"/>
          </p:cNvPicPr>
          <p:nvPr/>
        </p:nvPicPr>
        <p:blipFill>
          <a:blip r:embed="rId5"/>
          <a:stretch>
            <a:fillRect/>
          </a:stretch>
        </p:blipFill>
        <p:spPr>
          <a:xfrm>
            <a:off x="9715738" y="2309813"/>
            <a:ext cx="4120753" cy="2546747"/>
          </a:xfrm>
          <a:prstGeom prst="rect">
            <a:avLst/>
          </a:prstGeom>
        </p:spPr>
      </p:pic>
      <p:sp>
        <p:nvSpPr>
          <p:cNvPr id="10" name="Text 5"/>
          <p:cNvSpPr/>
          <p:nvPr/>
        </p:nvSpPr>
        <p:spPr>
          <a:xfrm>
            <a:off x="9715738" y="514004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Toplumsal Faydaları</a:t>
            </a:r>
            <a:endParaRPr lang="en-US" sz="2200" dirty="0"/>
          </a:p>
        </p:txBody>
      </p:sp>
      <p:sp>
        <p:nvSpPr>
          <p:cNvPr id="11" name="Text 6"/>
          <p:cNvSpPr/>
          <p:nvPr/>
        </p:nvSpPr>
        <p:spPr>
          <a:xfrm>
            <a:off x="9715738" y="5630466"/>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Disiplinli olmayı öğreterek toplumsal hayatta başarılı olmalarına yardımcı olur.</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88380" y="513755"/>
            <a:ext cx="5847159" cy="537567"/>
          </a:xfrm>
          <a:prstGeom prst="rect">
            <a:avLst/>
          </a:prstGeom>
          <a:noFill/>
          <a:ln/>
        </p:spPr>
        <p:txBody>
          <a:bodyPr wrap="none" lIns="0" tIns="0" rIns="0" bIns="0" rtlCol="0" anchor="t"/>
          <a:lstStyle/>
          <a:p>
            <a:pPr marL="0" indent="0">
              <a:lnSpc>
                <a:spcPts val="4200"/>
              </a:lnSpc>
              <a:buNone/>
            </a:pPr>
            <a:r>
              <a:rPr lang="en-US" sz="3350" dirty="0">
                <a:solidFill>
                  <a:srgbClr val="272D45"/>
                </a:solidFill>
                <a:latin typeface="Kanit Light" pitchFamily="34" charset="0"/>
                <a:ea typeface="Kanit Light" pitchFamily="34" charset="-122"/>
                <a:cs typeface="Kanit Light" pitchFamily="34" charset="-120"/>
              </a:rPr>
              <a:t>Akran Etkisi ve Rol Model Olma</a:t>
            </a:r>
            <a:endParaRPr lang="en-US" sz="3350" dirty="0"/>
          </a:p>
        </p:txBody>
      </p:sp>
      <p:sp>
        <p:nvSpPr>
          <p:cNvPr id="4" name="Shape 1"/>
          <p:cNvSpPr/>
          <p:nvPr/>
        </p:nvSpPr>
        <p:spPr>
          <a:xfrm>
            <a:off x="6334958" y="1309330"/>
            <a:ext cx="22860" cy="6406515"/>
          </a:xfrm>
          <a:prstGeom prst="roundRect">
            <a:avLst>
              <a:gd name="adj" fmla="val 316043"/>
            </a:avLst>
          </a:prstGeom>
          <a:solidFill>
            <a:srgbClr val="C5D2CF"/>
          </a:solidFill>
          <a:ln/>
        </p:spPr>
      </p:sp>
      <p:sp>
        <p:nvSpPr>
          <p:cNvPr id="5" name="Shape 2"/>
          <p:cNvSpPr/>
          <p:nvPr/>
        </p:nvSpPr>
        <p:spPr>
          <a:xfrm>
            <a:off x="6517005" y="1684853"/>
            <a:ext cx="601980" cy="22860"/>
          </a:xfrm>
          <a:prstGeom prst="roundRect">
            <a:avLst>
              <a:gd name="adj" fmla="val 316043"/>
            </a:avLst>
          </a:prstGeom>
          <a:solidFill>
            <a:srgbClr val="C5D2CF"/>
          </a:solidFill>
          <a:ln/>
        </p:spPr>
      </p:sp>
      <p:sp>
        <p:nvSpPr>
          <p:cNvPr id="6" name="Shape 3"/>
          <p:cNvSpPr/>
          <p:nvPr/>
        </p:nvSpPr>
        <p:spPr>
          <a:xfrm>
            <a:off x="6152912" y="1502807"/>
            <a:ext cx="386953" cy="386953"/>
          </a:xfrm>
          <a:prstGeom prst="roundRect">
            <a:avLst>
              <a:gd name="adj" fmla="val 18671"/>
            </a:avLst>
          </a:prstGeom>
          <a:solidFill>
            <a:srgbClr val="DFECE9"/>
          </a:solidFill>
          <a:ln w="7620">
            <a:solidFill>
              <a:srgbClr val="C5D2CF"/>
            </a:solidFill>
            <a:prstDash val="solid"/>
          </a:ln>
        </p:spPr>
      </p:sp>
      <p:sp>
        <p:nvSpPr>
          <p:cNvPr id="7" name="Text 4"/>
          <p:cNvSpPr/>
          <p:nvPr/>
        </p:nvSpPr>
        <p:spPr>
          <a:xfrm>
            <a:off x="6307098" y="1567220"/>
            <a:ext cx="78462" cy="258008"/>
          </a:xfrm>
          <a:prstGeom prst="rect">
            <a:avLst/>
          </a:prstGeom>
          <a:noFill/>
          <a:ln/>
        </p:spPr>
        <p:txBody>
          <a:bodyPr wrap="none" lIns="0" tIns="0" rIns="0" bIns="0" rtlCol="0" anchor="t"/>
          <a:lstStyle/>
          <a:p>
            <a:pPr marL="0" indent="0" algn="ctr">
              <a:lnSpc>
                <a:spcPts val="2000"/>
              </a:lnSpc>
              <a:buNone/>
            </a:pPr>
            <a:r>
              <a:rPr lang="en-US" sz="2000" dirty="0">
                <a:solidFill>
                  <a:srgbClr val="2C3249"/>
                </a:solidFill>
                <a:latin typeface="Kanit Light" pitchFamily="34" charset="0"/>
                <a:ea typeface="Kanit Light" pitchFamily="34" charset="-122"/>
                <a:cs typeface="Kanit Light" pitchFamily="34" charset="-120"/>
              </a:rPr>
              <a:t>1</a:t>
            </a:r>
            <a:endParaRPr lang="en-US" sz="2000" dirty="0"/>
          </a:p>
        </p:txBody>
      </p:sp>
      <p:sp>
        <p:nvSpPr>
          <p:cNvPr id="8" name="Text 5"/>
          <p:cNvSpPr/>
          <p:nvPr/>
        </p:nvSpPr>
        <p:spPr>
          <a:xfrm>
            <a:off x="7292459" y="1481257"/>
            <a:ext cx="2247781" cy="268724"/>
          </a:xfrm>
          <a:prstGeom prst="rect">
            <a:avLst/>
          </a:prstGeom>
          <a:noFill/>
          <a:ln/>
        </p:spPr>
        <p:txBody>
          <a:bodyPr wrap="none" lIns="0" tIns="0" rIns="0" bIns="0" rtlCol="0" anchor="t"/>
          <a:lstStyle/>
          <a:p>
            <a:pPr marL="0" indent="0" algn="l">
              <a:lnSpc>
                <a:spcPts val="2100"/>
              </a:lnSpc>
              <a:buNone/>
            </a:pPr>
            <a:r>
              <a:rPr lang="en-US" sz="1650" b="1" dirty="0">
                <a:solidFill>
                  <a:srgbClr val="2C3249"/>
                </a:solidFill>
                <a:latin typeface="Kanit Light" pitchFamily="34" charset="0"/>
                <a:ea typeface="Kanit Light" pitchFamily="34" charset="-122"/>
                <a:cs typeface="Kanit Light" pitchFamily="34" charset="-120"/>
              </a:rPr>
              <a:t>Akranlar Arası Etkileşim</a:t>
            </a:r>
            <a:endParaRPr lang="en-US" sz="1650" b="1" dirty="0"/>
          </a:p>
        </p:txBody>
      </p:sp>
      <p:sp>
        <p:nvSpPr>
          <p:cNvPr id="9" name="Text 6"/>
          <p:cNvSpPr/>
          <p:nvPr/>
        </p:nvSpPr>
        <p:spPr>
          <a:xfrm>
            <a:off x="7292459" y="1853089"/>
            <a:ext cx="6735961" cy="825817"/>
          </a:xfrm>
          <a:prstGeom prst="rect">
            <a:avLst/>
          </a:prstGeom>
          <a:noFill/>
          <a:ln/>
        </p:spPr>
        <p:txBody>
          <a:bodyPr wrap="square" lIns="0" tIns="0" rIns="0" bIns="0" rtlCol="0" anchor="t"/>
          <a:lstStyle/>
          <a:p>
            <a:pPr marL="0" indent="0" algn="l">
              <a:lnSpc>
                <a:spcPts val="2150"/>
              </a:lnSpc>
              <a:buNone/>
            </a:pPr>
            <a:r>
              <a:rPr lang="en-US" sz="1350" dirty="0">
                <a:solidFill>
                  <a:srgbClr val="2C3249"/>
                </a:solidFill>
                <a:latin typeface="Martel Sans" pitchFamily="34" charset="0"/>
                <a:ea typeface="Martel Sans" pitchFamily="34" charset="-122"/>
                <a:cs typeface="Martel Sans" pitchFamily="34" charset="-120"/>
              </a:rPr>
              <a:t>Çocuklar, akranlarından sorumluluk bilinci öğrenirken sosyal becerilerini de geliştirir. Grup çalışmaları ve ortak aktiviteler sırasında birbirlerinden olumlu davranışları gözlemler ve benimserler.</a:t>
            </a:r>
            <a:endParaRPr lang="en-US" sz="1350" dirty="0"/>
          </a:p>
        </p:txBody>
      </p:sp>
      <p:sp>
        <p:nvSpPr>
          <p:cNvPr id="10" name="Shape 7"/>
          <p:cNvSpPr/>
          <p:nvPr/>
        </p:nvSpPr>
        <p:spPr>
          <a:xfrm>
            <a:off x="6517005" y="3398282"/>
            <a:ext cx="601980" cy="22860"/>
          </a:xfrm>
          <a:prstGeom prst="roundRect">
            <a:avLst>
              <a:gd name="adj" fmla="val 316043"/>
            </a:avLst>
          </a:prstGeom>
          <a:solidFill>
            <a:srgbClr val="C5D2CF"/>
          </a:solidFill>
          <a:ln/>
        </p:spPr>
      </p:sp>
      <p:sp>
        <p:nvSpPr>
          <p:cNvPr id="11" name="Shape 8"/>
          <p:cNvSpPr/>
          <p:nvPr/>
        </p:nvSpPr>
        <p:spPr>
          <a:xfrm>
            <a:off x="6152912" y="3216235"/>
            <a:ext cx="386953" cy="386953"/>
          </a:xfrm>
          <a:prstGeom prst="roundRect">
            <a:avLst>
              <a:gd name="adj" fmla="val 18671"/>
            </a:avLst>
          </a:prstGeom>
          <a:solidFill>
            <a:srgbClr val="DFECE9"/>
          </a:solidFill>
          <a:ln w="7620">
            <a:solidFill>
              <a:srgbClr val="C5D2CF"/>
            </a:solidFill>
            <a:prstDash val="solid"/>
          </a:ln>
        </p:spPr>
      </p:sp>
      <p:sp>
        <p:nvSpPr>
          <p:cNvPr id="12" name="Text 9"/>
          <p:cNvSpPr/>
          <p:nvPr/>
        </p:nvSpPr>
        <p:spPr>
          <a:xfrm>
            <a:off x="6281023" y="3280648"/>
            <a:ext cx="130612" cy="258008"/>
          </a:xfrm>
          <a:prstGeom prst="rect">
            <a:avLst/>
          </a:prstGeom>
          <a:noFill/>
          <a:ln/>
        </p:spPr>
        <p:txBody>
          <a:bodyPr wrap="none" lIns="0" tIns="0" rIns="0" bIns="0" rtlCol="0" anchor="t"/>
          <a:lstStyle/>
          <a:p>
            <a:pPr marL="0" indent="0" algn="ctr">
              <a:lnSpc>
                <a:spcPts val="2000"/>
              </a:lnSpc>
              <a:buNone/>
            </a:pPr>
            <a:r>
              <a:rPr lang="en-US" sz="2000" dirty="0">
                <a:solidFill>
                  <a:srgbClr val="2C3249"/>
                </a:solidFill>
                <a:latin typeface="Kanit Light" pitchFamily="34" charset="0"/>
                <a:ea typeface="Kanit Light" pitchFamily="34" charset="-122"/>
                <a:cs typeface="Kanit Light" pitchFamily="34" charset="-120"/>
              </a:rPr>
              <a:t>2</a:t>
            </a:r>
            <a:endParaRPr lang="en-US" sz="2000" dirty="0"/>
          </a:p>
        </p:txBody>
      </p:sp>
      <p:sp>
        <p:nvSpPr>
          <p:cNvPr id="13" name="Text 10"/>
          <p:cNvSpPr/>
          <p:nvPr/>
        </p:nvSpPr>
        <p:spPr>
          <a:xfrm>
            <a:off x="7292459" y="3194685"/>
            <a:ext cx="2150150" cy="268724"/>
          </a:xfrm>
          <a:prstGeom prst="rect">
            <a:avLst/>
          </a:prstGeom>
          <a:noFill/>
          <a:ln/>
        </p:spPr>
        <p:txBody>
          <a:bodyPr wrap="none" lIns="0" tIns="0" rIns="0" bIns="0" rtlCol="0" anchor="t"/>
          <a:lstStyle/>
          <a:p>
            <a:pPr marL="0" indent="0" algn="l">
              <a:lnSpc>
                <a:spcPts val="2100"/>
              </a:lnSpc>
              <a:buNone/>
            </a:pPr>
            <a:r>
              <a:rPr lang="en-US" sz="1650" b="1" dirty="0">
                <a:solidFill>
                  <a:srgbClr val="2C3249"/>
                </a:solidFill>
                <a:latin typeface="Kanit Light" pitchFamily="34" charset="0"/>
                <a:ea typeface="Kanit Light" pitchFamily="34" charset="-122"/>
                <a:cs typeface="Kanit Light" pitchFamily="34" charset="-120"/>
              </a:rPr>
              <a:t>Olumlu Rol Modeller</a:t>
            </a:r>
            <a:endParaRPr lang="en-US" sz="1650" b="1" dirty="0"/>
          </a:p>
        </p:txBody>
      </p:sp>
      <p:sp>
        <p:nvSpPr>
          <p:cNvPr id="14" name="Text 11"/>
          <p:cNvSpPr/>
          <p:nvPr/>
        </p:nvSpPr>
        <p:spPr>
          <a:xfrm>
            <a:off x="7292459" y="3566517"/>
            <a:ext cx="6735961" cy="825817"/>
          </a:xfrm>
          <a:prstGeom prst="rect">
            <a:avLst/>
          </a:prstGeom>
          <a:noFill/>
          <a:ln/>
        </p:spPr>
        <p:txBody>
          <a:bodyPr wrap="square" lIns="0" tIns="0" rIns="0" bIns="0" rtlCol="0" anchor="t"/>
          <a:lstStyle/>
          <a:p>
            <a:pPr marL="0" indent="0" algn="l">
              <a:lnSpc>
                <a:spcPts val="2150"/>
              </a:lnSpc>
              <a:buNone/>
            </a:pPr>
            <a:r>
              <a:rPr lang="en-US" sz="1350" dirty="0">
                <a:solidFill>
                  <a:srgbClr val="2C3249"/>
                </a:solidFill>
                <a:latin typeface="Martel Sans" pitchFamily="34" charset="0"/>
                <a:ea typeface="Martel Sans" pitchFamily="34" charset="-122"/>
                <a:cs typeface="Martel Sans" pitchFamily="34" charset="-120"/>
              </a:rPr>
              <a:t>Sorumlu bireylerin örnek olması, çocukların davranışlarını doğrudan etkiler. Aile üyeleri, öğretmenler ve toplumda sevilen kişiler, çocuklar için önemli rol modellerdir.</a:t>
            </a:r>
            <a:endParaRPr lang="en-US" sz="1350" dirty="0"/>
          </a:p>
        </p:txBody>
      </p:sp>
      <p:sp>
        <p:nvSpPr>
          <p:cNvPr id="15" name="Shape 12"/>
          <p:cNvSpPr/>
          <p:nvPr/>
        </p:nvSpPr>
        <p:spPr>
          <a:xfrm>
            <a:off x="6517005" y="5111710"/>
            <a:ext cx="601980" cy="22860"/>
          </a:xfrm>
          <a:prstGeom prst="roundRect">
            <a:avLst>
              <a:gd name="adj" fmla="val 316043"/>
            </a:avLst>
          </a:prstGeom>
          <a:solidFill>
            <a:srgbClr val="C5D2CF"/>
          </a:solidFill>
          <a:ln/>
        </p:spPr>
      </p:sp>
      <p:sp>
        <p:nvSpPr>
          <p:cNvPr id="16" name="Shape 13"/>
          <p:cNvSpPr/>
          <p:nvPr/>
        </p:nvSpPr>
        <p:spPr>
          <a:xfrm>
            <a:off x="6152912" y="4929664"/>
            <a:ext cx="386953" cy="386953"/>
          </a:xfrm>
          <a:prstGeom prst="roundRect">
            <a:avLst>
              <a:gd name="adj" fmla="val 18671"/>
            </a:avLst>
          </a:prstGeom>
          <a:solidFill>
            <a:srgbClr val="DFECE9"/>
          </a:solidFill>
          <a:ln w="7620">
            <a:solidFill>
              <a:srgbClr val="C5D2CF"/>
            </a:solidFill>
            <a:prstDash val="solid"/>
          </a:ln>
        </p:spPr>
      </p:sp>
      <p:sp>
        <p:nvSpPr>
          <p:cNvPr id="17" name="Text 14"/>
          <p:cNvSpPr/>
          <p:nvPr/>
        </p:nvSpPr>
        <p:spPr>
          <a:xfrm>
            <a:off x="6280071" y="4994077"/>
            <a:ext cx="132636" cy="258008"/>
          </a:xfrm>
          <a:prstGeom prst="rect">
            <a:avLst/>
          </a:prstGeom>
          <a:noFill/>
          <a:ln/>
        </p:spPr>
        <p:txBody>
          <a:bodyPr wrap="none" lIns="0" tIns="0" rIns="0" bIns="0" rtlCol="0" anchor="t"/>
          <a:lstStyle/>
          <a:p>
            <a:pPr marL="0" indent="0" algn="ctr">
              <a:lnSpc>
                <a:spcPts val="2000"/>
              </a:lnSpc>
              <a:buNone/>
            </a:pPr>
            <a:r>
              <a:rPr lang="en-US" sz="2000" dirty="0">
                <a:solidFill>
                  <a:srgbClr val="2C3249"/>
                </a:solidFill>
                <a:latin typeface="Kanit Light" pitchFamily="34" charset="0"/>
                <a:ea typeface="Kanit Light" pitchFamily="34" charset="-122"/>
                <a:cs typeface="Kanit Light" pitchFamily="34" charset="-120"/>
              </a:rPr>
              <a:t>3</a:t>
            </a:r>
            <a:endParaRPr lang="en-US" sz="2000" dirty="0"/>
          </a:p>
        </p:txBody>
      </p:sp>
      <p:sp>
        <p:nvSpPr>
          <p:cNvPr id="18" name="Text 15"/>
          <p:cNvSpPr/>
          <p:nvPr/>
        </p:nvSpPr>
        <p:spPr>
          <a:xfrm>
            <a:off x="7292459" y="4908113"/>
            <a:ext cx="2150150" cy="268724"/>
          </a:xfrm>
          <a:prstGeom prst="rect">
            <a:avLst/>
          </a:prstGeom>
          <a:noFill/>
          <a:ln/>
        </p:spPr>
        <p:txBody>
          <a:bodyPr wrap="none" lIns="0" tIns="0" rIns="0" bIns="0" rtlCol="0" anchor="t"/>
          <a:lstStyle/>
          <a:p>
            <a:pPr marL="0" indent="0" algn="l">
              <a:lnSpc>
                <a:spcPts val="2100"/>
              </a:lnSpc>
              <a:buNone/>
            </a:pPr>
            <a:r>
              <a:rPr lang="en-US" sz="1650" b="1" dirty="0">
                <a:solidFill>
                  <a:srgbClr val="2C3249"/>
                </a:solidFill>
                <a:latin typeface="Kanit Light" pitchFamily="34" charset="0"/>
                <a:ea typeface="Kanit Light" pitchFamily="34" charset="-122"/>
                <a:cs typeface="Kanit Light" pitchFamily="34" charset="-120"/>
              </a:rPr>
              <a:t>Grup Dinamikleri</a:t>
            </a:r>
            <a:endParaRPr lang="en-US" sz="1650" b="1" dirty="0"/>
          </a:p>
        </p:txBody>
      </p:sp>
      <p:sp>
        <p:nvSpPr>
          <p:cNvPr id="19" name="Text 16"/>
          <p:cNvSpPr/>
          <p:nvPr/>
        </p:nvSpPr>
        <p:spPr>
          <a:xfrm>
            <a:off x="7292459" y="5279946"/>
            <a:ext cx="6735961" cy="550545"/>
          </a:xfrm>
          <a:prstGeom prst="rect">
            <a:avLst/>
          </a:prstGeom>
          <a:noFill/>
          <a:ln/>
        </p:spPr>
        <p:txBody>
          <a:bodyPr wrap="square" lIns="0" tIns="0" rIns="0" bIns="0" rtlCol="0" anchor="t"/>
          <a:lstStyle/>
          <a:p>
            <a:pPr marL="0" indent="0" algn="l">
              <a:lnSpc>
                <a:spcPts val="2150"/>
              </a:lnSpc>
              <a:buNone/>
            </a:pPr>
            <a:r>
              <a:rPr lang="en-US" sz="1350" dirty="0">
                <a:solidFill>
                  <a:srgbClr val="2C3249"/>
                </a:solidFill>
                <a:latin typeface="Martel Sans" pitchFamily="34" charset="0"/>
                <a:ea typeface="Martel Sans" pitchFamily="34" charset="-122"/>
                <a:cs typeface="Martel Sans" pitchFamily="34" charset="-120"/>
              </a:rPr>
              <a:t>Takım sporları, kulüp aktiviteleri ve grup projeleri, çocukların sorumluluk alma becerilerini güçlendirir. Bu ortamlarda liderlik ve işbirliği deneyimi kazanırlar.</a:t>
            </a:r>
            <a:endParaRPr lang="en-US" sz="1350" dirty="0"/>
          </a:p>
        </p:txBody>
      </p:sp>
      <p:sp>
        <p:nvSpPr>
          <p:cNvPr id="20" name="Shape 17"/>
          <p:cNvSpPr/>
          <p:nvPr/>
        </p:nvSpPr>
        <p:spPr>
          <a:xfrm>
            <a:off x="6517005" y="6549866"/>
            <a:ext cx="601980" cy="22860"/>
          </a:xfrm>
          <a:prstGeom prst="roundRect">
            <a:avLst>
              <a:gd name="adj" fmla="val 316043"/>
            </a:avLst>
          </a:prstGeom>
          <a:solidFill>
            <a:srgbClr val="C5D2CF"/>
          </a:solidFill>
          <a:ln/>
        </p:spPr>
      </p:sp>
      <p:sp>
        <p:nvSpPr>
          <p:cNvPr id="21" name="Shape 18"/>
          <p:cNvSpPr/>
          <p:nvPr/>
        </p:nvSpPr>
        <p:spPr>
          <a:xfrm>
            <a:off x="6152912" y="6367820"/>
            <a:ext cx="386953" cy="386953"/>
          </a:xfrm>
          <a:prstGeom prst="roundRect">
            <a:avLst>
              <a:gd name="adj" fmla="val 18671"/>
            </a:avLst>
          </a:prstGeom>
          <a:solidFill>
            <a:srgbClr val="DFECE9"/>
          </a:solidFill>
          <a:ln w="7620">
            <a:solidFill>
              <a:srgbClr val="C5D2CF"/>
            </a:solidFill>
            <a:prstDash val="solid"/>
          </a:ln>
        </p:spPr>
      </p:sp>
      <p:sp>
        <p:nvSpPr>
          <p:cNvPr id="22" name="Text 19"/>
          <p:cNvSpPr/>
          <p:nvPr/>
        </p:nvSpPr>
        <p:spPr>
          <a:xfrm>
            <a:off x="6276499" y="6432233"/>
            <a:ext cx="139660" cy="258008"/>
          </a:xfrm>
          <a:prstGeom prst="rect">
            <a:avLst/>
          </a:prstGeom>
          <a:noFill/>
          <a:ln/>
        </p:spPr>
        <p:txBody>
          <a:bodyPr wrap="none" lIns="0" tIns="0" rIns="0" bIns="0" rtlCol="0" anchor="t"/>
          <a:lstStyle/>
          <a:p>
            <a:pPr marL="0" indent="0" algn="ctr">
              <a:lnSpc>
                <a:spcPts val="2000"/>
              </a:lnSpc>
              <a:buNone/>
            </a:pPr>
            <a:r>
              <a:rPr lang="en-US" sz="2000" dirty="0">
                <a:solidFill>
                  <a:srgbClr val="2C3249"/>
                </a:solidFill>
                <a:latin typeface="Kanit Light" pitchFamily="34" charset="0"/>
                <a:ea typeface="Kanit Light" pitchFamily="34" charset="-122"/>
                <a:cs typeface="Kanit Light" pitchFamily="34" charset="-120"/>
              </a:rPr>
              <a:t>4</a:t>
            </a:r>
            <a:endParaRPr lang="en-US" sz="2000" dirty="0"/>
          </a:p>
        </p:txBody>
      </p:sp>
      <p:sp>
        <p:nvSpPr>
          <p:cNvPr id="23" name="Text 20"/>
          <p:cNvSpPr/>
          <p:nvPr/>
        </p:nvSpPr>
        <p:spPr>
          <a:xfrm>
            <a:off x="7292459" y="6346269"/>
            <a:ext cx="2150150" cy="268724"/>
          </a:xfrm>
          <a:prstGeom prst="rect">
            <a:avLst/>
          </a:prstGeom>
          <a:noFill/>
          <a:ln/>
        </p:spPr>
        <p:txBody>
          <a:bodyPr wrap="none" lIns="0" tIns="0" rIns="0" bIns="0" rtlCol="0" anchor="t"/>
          <a:lstStyle/>
          <a:p>
            <a:pPr marL="0" indent="0" algn="l">
              <a:lnSpc>
                <a:spcPts val="2100"/>
              </a:lnSpc>
              <a:buNone/>
            </a:pPr>
            <a:r>
              <a:rPr lang="en-US" sz="1650" b="1" dirty="0">
                <a:solidFill>
                  <a:srgbClr val="2C3249"/>
                </a:solidFill>
                <a:latin typeface="Kanit Light" pitchFamily="34" charset="0"/>
                <a:ea typeface="Kanit Light" pitchFamily="34" charset="-122"/>
                <a:cs typeface="Kanit Light" pitchFamily="34" charset="-120"/>
              </a:rPr>
              <a:t>Sosyal Öğrenme</a:t>
            </a:r>
            <a:endParaRPr lang="en-US" sz="1650" b="1" dirty="0"/>
          </a:p>
        </p:txBody>
      </p:sp>
      <p:sp>
        <p:nvSpPr>
          <p:cNvPr id="24" name="Text 21"/>
          <p:cNvSpPr/>
          <p:nvPr/>
        </p:nvSpPr>
        <p:spPr>
          <a:xfrm>
            <a:off x="7292459" y="6718102"/>
            <a:ext cx="6735961" cy="825817"/>
          </a:xfrm>
          <a:prstGeom prst="rect">
            <a:avLst/>
          </a:prstGeom>
          <a:noFill/>
          <a:ln/>
        </p:spPr>
        <p:txBody>
          <a:bodyPr wrap="square" lIns="0" tIns="0" rIns="0" bIns="0" rtlCol="0" anchor="t"/>
          <a:lstStyle/>
          <a:p>
            <a:pPr marL="0" indent="0" algn="l">
              <a:lnSpc>
                <a:spcPts val="2150"/>
              </a:lnSpc>
              <a:buNone/>
            </a:pPr>
            <a:r>
              <a:rPr lang="en-US" sz="1350" dirty="0">
                <a:solidFill>
                  <a:srgbClr val="2C3249"/>
                </a:solidFill>
                <a:latin typeface="Martel Sans" pitchFamily="34" charset="0"/>
                <a:ea typeface="Martel Sans" pitchFamily="34" charset="-122"/>
                <a:cs typeface="Martel Sans" pitchFamily="34" charset="-120"/>
              </a:rPr>
              <a:t>Çocuklar, başkalarının davranışlarını gözlemleyerek ve taklit ederek öğrenir. Olumlu davranışları ödüllendirmek ve teşvik etmek, bu öğrenme sürecini destekler.</a:t>
            </a:r>
            <a:endParaRPr lang="en-US" sz="13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3861" y="791766"/>
            <a:ext cx="6229469" cy="569238"/>
          </a:xfrm>
          <a:prstGeom prst="rect">
            <a:avLst/>
          </a:prstGeom>
          <a:noFill/>
          <a:ln/>
        </p:spPr>
        <p:txBody>
          <a:bodyPr wrap="none" lIns="0" tIns="0" rIns="0" bIns="0" rtlCol="0" anchor="t"/>
          <a:lstStyle/>
          <a:p>
            <a:pPr marL="0" indent="0">
              <a:lnSpc>
                <a:spcPts val="4450"/>
              </a:lnSpc>
              <a:buNone/>
            </a:pPr>
            <a:r>
              <a:rPr lang="en-US" sz="3550" dirty="0">
                <a:solidFill>
                  <a:srgbClr val="272D45"/>
                </a:solidFill>
                <a:latin typeface="Kanit Light" pitchFamily="34" charset="0"/>
                <a:ea typeface="Kanit Light" pitchFamily="34" charset="-122"/>
                <a:cs typeface="Kanit Light" pitchFamily="34" charset="-120"/>
              </a:rPr>
              <a:t>Ödül ve Ceza Sisteminin Önemi</a:t>
            </a:r>
            <a:endParaRPr lang="en-US" sz="3550" dirty="0"/>
          </a:p>
        </p:txBody>
      </p:sp>
      <p:sp>
        <p:nvSpPr>
          <p:cNvPr id="4" name="Text 1"/>
          <p:cNvSpPr/>
          <p:nvPr/>
        </p:nvSpPr>
        <p:spPr>
          <a:xfrm>
            <a:off x="6123861" y="1634133"/>
            <a:ext cx="7869079" cy="874395"/>
          </a:xfrm>
          <a:prstGeom prst="rect">
            <a:avLst/>
          </a:prstGeom>
          <a:noFill/>
          <a:ln/>
        </p:spPr>
        <p:txBody>
          <a:bodyPr wrap="square" lIns="0" tIns="0" rIns="0" bIns="0" rtlCol="0" anchor="t"/>
          <a:lstStyle/>
          <a:p>
            <a:pPr marL="0" indent="0">
              <a:lnSpc>
                <a:spcPts val="2250"/>
              </a:lnSpc>
              <a:buNone/>
            </a:pPr>
            <a:r>
              <a:rPr lang="en-US" sz="1400" dirty="0">
                <a:solidFill>
                  <a:srgbClr val="2C3249"/>
                </a:solidFill>
                <a:latin typeface="Martel Sans" pitchFamily="34" charset="0"/>
                <a:ea typeface="Martel Sans" pitchFamily="34" charset="-122"/>
                <a:cs typeface="Martel Sans" pitchFamily="34" charset="-120"/>
              </a:rPr>
              <a:t>Çocuklarda sorumluluk bilincinin geliştirilmesinde ödül ve ceza sisteminin doğru uygulanması kritik bir role sahiptir. Bu sistem, çocuğun davranışlarını şekillendirmede etkili bir araç olarak kullanılabilir.</a:t>
            </a:r>
            <a:endParaRPr lang="en-US" sz="1400" dirty="0"/>
          </a:p>
        </p:txBody>
      </p:sp>
      <p:sp>
        <p:nvSpPr>
          <p:cNvPr id="5" name="Text 2"/>
          <p:cNvSpPr/>
          <p:nvPr/>
        </p:nvSpPr>
        <p:spPr>
          <a:xfrm>
            <a:off x="6123861" y="2804398"/>
            <a:ext cx="3797975" cy="601028"/>
          </a:xfrm>
          <a:prstGeom prst="rect">
            <a:avLst/>
          </a:prstGeom>
          <a:noFill/>
          <a:ln/>
        </p:spPr>
        <p:txBody>
          <a:bodyPr wrap="none" lIns="0" tIns="0" rIns="0" bIns="0" rtlCol="0" anchor="t"/>
          <a:lstStyle/>
          <a:p>
            <a:pPr marL="0" indent="0" algn="ctr">
              <a:lnSpc>
                <a:spcPts val="4700"/>
              </a:lnSpc>
              <a:buNone/>
            </a:pPr>
            <a:r>
              <a:rPr lang="en-US" sz="4700" dirty="0">
                <a:solidFill>
                  <a:srgbClr val="2C3249"/>
                </a:solidFill>
                <a:latin typeface="Kanit Light" pitchFamily="34" charset="0"/>
                <a:ea typeface="Kanit Light" pitchFamily="34" charset="-122"/>
                <a:cs typeface="Kanit Light" pitchFamily="34" charset="-120"/>
              </a:rPr>
              <a:t>1</a:t>
            </a:r>
            <a:endParaRPr lang="en-US" sz="4700" dirty="0"/>
          </a:p>
        </p:txBody>
      </p:sp>
      <p:sp>
        <p:nvSpPr>
          <p:cNvPr id="6" name="Text 3"/>
          <p:cNvSpPr/>
          <p:nvPr/>
        </p:nvSpPr>
        <p:spPr>
          <a:xfrm>
            <a:off x="6884432" y="3632954"/>
            <a:ext cx="2276713" cy="284559"/>
          </a:xfrm>
          <a:prstGeom prst="rect">
            <a:avLst/>
          </a:prstGeom>
          <a:noFill/>
          <a:ln/>
        </p:spPr>
        <p:txBody>
          <a:bodyPr wrap="none" lIns="0" tIns="0" rIns="0" bIns="0" rtlCol="0" anchor="t"/>
          <a:lstStyle/>
          <a:p>
            <a:pPr marL="0" indent="0" algn="ctr">
              <a:lnSpc>
                <a:spcPts val="2200"/>
              </a:lnSpc>
              <a:buNone/>
            </a:pPr>
            <a:r>
              <a:rPr lang="en-US" sz="1750" b="1" dirty="0">
                <a:solidFill>
                  <a:srgbClr val="2C3249"/>
                </a:solidFill>
                <a:latin typeface="Kanit Light" pitchFamily="34" charset="0"/>
                <a:ea typeface="Kanit Light" pitchFamily="34" charset="-122"/>
                <a:cs typeface="Kanit Light" pitchFamily="34" charset="-120"/>
              </a:rPr>
              <a:t>Ödül</a:t>
            </a:r>
            <a:endParaRPr lang="en-US" sz="1750" b="1" dirty="0"/>
          </a:p>
        </p:txBody>
      </p:sp>
      <p:sp>
        <p:nvSpPr>
          <p:cNvPr id="7" name="Text 4"/>
          <p:cNvSpPr/>
          <p:nvPr/>
        </p:nvSpPr>
        <p:spPr>
          <a:xfrm>
            <a:off x="6123861" y="4026694"/>
            <a:ext cx="3797975" cy="2331720"/>
          </a:xfrm>
          <a:prstGeom prst="rect">
            <a:avLst/>
          </a:prstGeom>
          <a:noFill/>
          <a:ln/>
        </p:spPr>
        <p:txBody>
          <a:bodyPr wrap="square" lIns="0" tIns="0" rIns="0" bIns="0" rtlCol="0" anchor="t"/>
          <a:lstStyle/>
          <a:p>
            <a:pPr marL="0" indent="0" algn="ctr">
              <a:lnSpc>
                <a:spcPts val="2250"/>
              </a:lnSpc>
              <a:buNone/>
            </a:pPr>
            <a:r>
              <a:rPr lang="en-US" sz="1400" dirty="0">
                <a:solidFill>
                  <a:srgbClr val="2C3249"/>
                </a:solidFill>
                <a:latin typeface="Martel Sans" pitchFamily="34" charset="0"/>
                <a:ea typeface="Martel Sans" pitchFamily="34" charset="-122"/>
                <a:cs typeface="Martel Sans" pitchFamily="34" charset="-120"/>
              </a:rPr>
              <a:t>Sorumluluk aldığı için çocuğu ödüllendirmek, motivasyonunu artırır. Ödüller maddi olmak zorunda değildir; takdir etme, övgü sözleri veya birlikte kaliteli zaman geçirme gibi manevi ödüller daha etkili olabilir. Düzenli ve tutarlı ödüllendirme, çocuğun olumlu davranışları içselleştirmesine yardımcı olur.</a:t>
            </a:r>
            <a:endParaRPr lang="en-US" sz="1400" dirty="0"/>
          </a:p>
        </p:txBody>
      </p:sp>
      <p:sp>
        <p:nvSpPr>
          <p:cNvPr id="8" name="Text 5"/>
          <p:cNvSpPr/>
          <p:nvPr/>
        </p:nvSpPr>
        <p:spPr>
          <a:xfrm>
            <a:off x="10194965" y="2804398"/>
            <a:ext cx="3797975" cy="601028"/>
          </a:xfrm>
          <a:prstGeom prst="rect">
            <a:avLst/>
          </a:prstGeom>
          <a:noFill/>
          <a:ln/>
        </p:spPr>
        <p:txBody>
          <a:bodyPr wrap="none" lIns="0" tIns="0" rIns="0" bIns="0" rtlCol="0" anchor="t"/>
          <a:lstStyle/>
          <a:p>
            <a:pPr marL="0" indent="0" algn="ctr">
              <a:lnSpc>
                <a:spcPts val="4700"/>
              </a:lnSpc>
              <a:buNone/>
            </a:pPr>
            <a:r>
              <a:rPr lang="en-US" sz="4700" dirty="0">
                <a:solidFill>
                  <a:srgbClr val="2C3249"/>
                </a:solidFill>
                <a:latin typeface="Kanit Light" pitchFamily="34" charset="0"/>
                <a:ea typeface="Kanit Light" pitchFamily="34" charset="-122"/>
                <a:cs typeface="Kanit Light" pitchFamily="34" charset="-120"/>
              </a:rPr>
              <a:t>2</a:t>
            </a:r>
            <a:endParaRPr lang="en-US" sz="4700" dirty="0"/>
          </a:p>
        </p:txBody>
      </p:sp>
      <p:sp>
        <p:nvSpPr>
          <p:cNvPr id="9" name="Text 6"/>
          <p:cNvSpPr/>
          <p:nvPr/>
        </p:nvSpPr>
        <p:spPr>
          <a:xfrm>
            <a:off x="10955536" y="3632954"/>
            <a:ext cx="2276713" cy="284559"/>
          </a:xfrm>
          <a:prstGeom prst="rect">
            <a:avLst/>
          </a:prstGeom>
          <a:noFill/>
          <a:ln/>
        </p:spPr>
        <p:txBody>
          <a:bodyPr wrap="none" lIns="0" tIns="0" rIns="0" bIns="0" rtlCol="0" anchor="t"/>
          <a:lstStyle/>
          <a:p>
            <a:pPr marL="0" indent="0" algn="ctr">
              <a:lnSpc>
                <a:spcPts val="2200"/>
              </a:lnSpc>
              <a:buNone/>
            </a:pPr>
            <a:r>
              <a:rPr lang="en-US" sz="1750" b="1" dirty="0">
                <a:solidFill>
                  <a:srgbClr val="2C3249"/>
                </a:solidFill>
                <a:latin typeface="Kanit Light" pitchFamily="34" charset="0"/>
                <a:ea typeface="Kanit Light" pitchFamily="34" charset="-122"/>
                <a:cs typeface="Kanit Light" pitchFamily="34" charset="-120"/>
              </a:rPr>
              <a:t>Ceza</a:t>
            </a:r>
            <a:endParaRPr lang="en-US" sz="1750" b="1" dirty="0"/>
          </a:p>
        </p:txBody>
      </p:sp>
      <p:sp>
        <p:nvSpPr>
          <p:cNvPr id="10" name="Text 7"/>
          <p:cNvSpPr/>
          <p:nvPr/>
        </p:nvSpPr>
        <p:spPr>
          <a:xfrm>
            <a:off x="10194965" y="4026694"/>
            <a:ext cx="3797975" cy="2331720"/>
          </a:xfrm>
          <a:prstGeom prst="rect">
            <a:avLst/>
          </a:prstGeom>
          <a:noFill/>
          <a:ln/>
        </p:spPr>
        <p:txBody>
          <a:bodyPr wrap="square" lIns="0" tIns="0" rIns="0" bIns="0" rtlCol="0" anchor="t"/>
          <a:lstStyle/>
          <a:p>
            <a:pPr marL="0" indent="0" algn="ctr">
              <a:lnSpc>
                <a:spcPts val="2250"/>
              </a:lnSpc>
              <a:buNone/>
            </a:pPr>
            <a:r>
              <a:rPr lang="en-US" sz="1400" dirty="0">
                <a:solidFill>
                  <a:srgbClr val="2C3249"/>
                </a:solidFill>
                <a:latin typeface="Martel Sans" pitchFamily="34" charset="0"/>
                <a:ea typeface="Martel Sans" pitchFamily="34" charset="-122"/>
                <a:cs typeface="Martel Sans" pitchFamily="34" charset="-120"/>
              </a:rPr>
              <a:t>Sorumluluk almaktan kaçındığı durumlarda uygulanan ceza, disiplin sağlar. Cezalar yapıcı ve eğitici olmalı, çocuğun öz saygısını zedelememelidir. Örneğin, televizyon izleme süresinin kısıtlanması veya sevdiği bir aktiviteden geçici olarak mahrum bırakılması gibi mantıklı sonuçlar uygulanabilir.</a:t>
            </a:r>
            <a:endParaRPr lang="en-US" sz="1400" dirty="0"/>
          </a:p>
        </p:txBody>
      </p:sp>
      <p:sp>
        <p:nvSpPr>
          <p:cNvPr id="11" name="Text 8"/>
          <p:cNvSpPr/>
          <p:nvPr/>
        </p:nvSpPr>
        <p:spPr>
          <a:xfrm>
            <a:off x="6123861" y="6563320"/>
            <a:ext cx="7869079" cy="874395"/>
          </a:xfrm>
          <a:prstGeom prst="rect">
            <a:avLst/>
          </a:prstGeom>
          <a:noFill/>
          <a:ln/>
        </p:spPr>
        <p:txBody>
          <a:bodyPr wrap="square" lIns="0" tIns="0" rIns="0" bIns="0" rtlCol="0" anchor="t"/>
          <a:lstStyle/>
          <a:p>
            <a:pPr marL="0" indent="0">
              <a:lnSpc>
                <a:spcPts val="2250"/>
              </a:lnSpc>
              <a:buNone/>
            </a:pPr>
            <a:r>
              <a:rPr lang="en-US" sz="1400" dirty="0">
                <a:solidFill>
                  <a:srgbClr val="2C3249"/>
                </a:solidFill>
                <a:latin typeface="Martel Sans" pitchFamily="34" charset="0"/>
                <a:ea typeface="Martel Sans" pitchFamily="34" charset="-122"/>
                <a:cs typeface="Martel Sans" pitchFamily="34" charset="-120"/>
              </a:rPr>
              <a:t>Hem ödül hem de ceza sistemini uygularken tutarlı olmak ve çocuğun yaşına uygun yöntemler seçmek önemlidir. Aşırıya kaçmadan, dengeli bir şekilde uygulanan bu sistem, çocuğun sorumluluk bilincinin gelişmesine katkı sağlayacaktır.</a:t>
            </a:r>
            <a:endParaRPr 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045976"/>
            <a:ext cx="5670590"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Sonuç ve Öneriler</a:t>
            </a:r>
            <a:endParaRPr lang="en-US" sz="4450" dirty="0"/>
          </a:p>
        </p:txBody>
      </p:sp>
      <p:sp>
        <p:nvSpPr>
          <p:cNvPr id="4" name="Text 1"/>
          <p:cNvSpPr/>
          <p:nvPr/>
        </p:nvSpPr>
        <p:spPr>
          <a:xfrm>
            <a:off x="793790" y="4094917"/>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Çocuklarda sorumluluk bilinci, gelişimin önemli bir parçasıdır. Ailelerin, okulların ve toplumun birlikte çalışarak çocukları sorumluluk sahibi bireyler olarak yetiştirmeleri gerekir.</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88256"/>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Sorumluluk Bilinci Geliştirmenin Yolları</a:t>
            </a:r>
            <a:endParaRPr lang="en-US" sz="4450" dirty="0"/>
          </a:p>
        </p:txBody>
      </p:sp>
      <p:sp>
        <p:nvSpPr>
          <p:cNvPr id="4" name="Shape 1"/>
          <p:cNvSpPr/>
          <p:nvPr/>
        </p:nvSpPr>
        <p:spPr>
          <a:xfrm>
            <a:off x="793790" y="3301127"/>
            <a:ext cx="396835" cy="396835"/>
          </a:xfrm>
          <a:prstGeom prst="roundRect">
            <a:avLst>
              <a:gd name="adj" fmla="val 24007"/>
            </a:avLst>
          </a:prstGeom>
          <a:solidFill>
            <a:srgbClr val="DFECE9"/>
          </a:solidFill>
          <a:ln w="7620">
            <a:solidFill>
              <a:srgbClr val="C5D2CF"/>
            </a:solidFill>
            <a:prstDash val="solid"/>
          </a:ln>
        </p:spPr>
      </p:sp>
      <p:sp>
        <p:nvSpPr>
          <p:cNvPr id="5" name="Text 2"/>
          <p:cNvSpPr/>
          <p:nvPr/>
        </p:nvSpPr>
        <p:spPr>
          <a:xfrm>
            <a:off x="1417439" y="330112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Örnek Olmak</a:t>
            </a:r>
            <a:endParaRPr lang="en-US" sz="2200" b="1" dirty="0"/>
          </a:p>
        </p:txBody>
      </p:sp>
      <p:sp>
        <p:nvSpPr>
          <p:cNvPr id="6" name="Text 3"/>
          <p:cNvSpPr/>
          <p:nvPr/>
        </p:nvSpPr>
        <p:spPr>
          <a:xfrm>
            <a:off x="1417439" y="3791545"/>
            <a:ext cx="3041213" cy="1451610"/>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Çocuklar, ebeveynlerinin sorumluluklarını yerine getirirken gözlemleyerek öğrenirler.</a:t>
            </a:r>
            <a:endParaRPr lang="en-US" sz="1750" dirty="0"/>
          </a:p>
        </p:txBody>
      </p:sp>
      <p:sp>
        <p:nvSpPr>
          <p:cNvPr id="7" name="Shape 4"/>
          <p:cNvSpPr/>
          <p:nvPr/>
        </p:nvSpPr>
        <p:spPr>
          <a:xfrm>
            <a:off x="4685467" y="3301127"/>
            <a:ext cx="396835" cy="396835"/>
          </a:xfrm>
          <a:prstGeom prst="roundRect">
            <a:avLst>
              <a:gd name="adj" fmla="val 24007"/>
            </a:avLst>
          </a:prstGeom>
          <a:solidFill>
            <a:srgbClr val="DFECE9"/>
          </a:solidFill>
          <a:ln w="7620">
            <a:solidFill>
              <a:srgbClr val="C5D2CF"/>
            </a:solidFill>
            <a:prstDash val="solid"/>
          </a:ln>
        </p:spPr>
      </p:sp>
      <p:sp>
        <p:nvSpPr>
          <p:cNvPr id="8" name="Text 5"/>
          <p:cNvSpPr/>
          <p:nvPr/>
        </p:nvSpPr>
        <p:spPr>
          <a:xfrm>
            <a:off x="5309116" y="330112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Yaşa Uygun Görevler</a:t>
            </a:r>
            <a:endParaRPr lang="en-US" sz="2200" b="1" dirty="0"/>
          </a:p>
        </p:txBody>
      </p:sp>
      <p:sp>
        <p:nvSpPr>
          <p:cNvPr id="9" name="Text 6"/>
          <p:cNvSpPr/>
          <p:nvPr/>
        </p:nvSpPr>
        <p:spPr>
          <a:xfrm>
            <a:off x="5309116" y="3791545"/>
            <a:ext cx="3041213" cy="1451610"/>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Çocuğun yaşına ve gelişimine uygun görevler vererek sorumluluk duygusu aşılanmalıdır.</a:t>
            </a:r>
            <a:endParaRPr lang="en-US" sz="1750" dirty="0"/>
          </a:p>
        </p:txBody>
      </p:sp>
      <p:sp>
        <p:nvSpPr>
          <p:cNvPr id="10" name="Shape 7"/>
          <p:cNvSpPr/>
          <p:nvPr/>
        </p:nvSpPr>
        <p:spPr>
          <a:xfrm>
            <a:off x="793790" y="5725120"/>
            <a:ext cx="396835" cy="396835"/>
          </a:xfrm>
          <a:prstGeom prst="roundRect">
            <a:avLst>
              <a:gd name="adj" fmla="val 24007"/>
            </a:avLst>
          </a:prstGeom>
          <a:solidFill>
            <a:srgbClr val="DFECE9"/>
          </a:solidFill>
          <a:ln w="7620">
            <a:solidFill>
              <a:srgbClr val="C5D2CF"/>
            </a:solidFill>
            <a:prstDash val="solid"/>
          </a:ln>
        </p:spPr>
      </p:sp>
      <p:sp>
        <p:nvSpPr>
          <p:cNvPr id="11" name="Text 8"/>
          <p:cNvSpPr/>
          <p:nvPr/>
        </p:nvSpPr>
        <p:spPr>
          <a:xfrm>
            <a:off x="1417439" y="5725120"/>
            <a:ext cx="2909649"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Özgürlük ve Seçenekler</a:t>
            </a:r>
            <a:endParaRPr lang="en-US" sz="2200" b="1" dirty="0"/>
          </a:p>
        </p:txBody>
      </p:sp>
      <p:sp>
        <p:nvSpPr>
          <p:cNvPr id="12" name="Text 9"/>
          <p:cNvSpPr/>
          <p:nvPr/>
        </p:nvSpPr>
        <p:spPr>
          <a:xfrm>
            <a:off x="1417439" y="6215539"/>
            <a:ext cx="6932771" cy="725805"/>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Sorumluluk, özgürlükle birlikte gelir. Çocuğa seçimler yapma ve kendi kararlarını verme fırsatı verilmelidir.</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72145"/>
            <a:ext cx="10434637"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Çocuğun Yaşına Uygun Sorumluluk Verme</a:t>
            </a:r>
            <a:endParaRPr lang="en-US" sz="4450" dirty="0"/>
          </a:p>
        </p:txBody>
      </p:sp>
      <p:pic>
        <p:nvPicPr>
          <p:cNvPr id="3" name="Image 0" descr="preencoded.png"/>
          <p:cNvPicPr>
            <a:picLocks noChangeAspect="1"/>
          </p:cNvPicPr>
          <p:nvPr/>
        </p:nvPicPr>
        <p:blipFill>
          <a:blip r:embed="rId3"/>
          <a:stretch>
            <a:fillRect/>
          </a:stretch>
        </p:blipFill>
        <p:spPr>
          <a:xfrm>
            <a:off x="2978348" y="2134553"/>
            <a:ext cx="2152055" cy="1669852"/>
          </a:xfrm>
          <a:prstGeom prst="rect">
            <a:avLst/>
          </a:prstGeom>
        </p:spPr>
      </p:pic>
      <p:sp>
        <p:nvSpPr>
          <p:cNvPr id="4" name="Text 1"/>
          <p:cNvSpPr/>
          <p:nvPr/>
        </p:nvSpPr>
        <p:spPr>
          <a:xfrm>
            <a:off x="4011216" y="2959179"/>
            <a:ext cx="86201" cy="453509"/>
          </a:xfrm>
          <a:prstGeom prst="rect">
            <a:avLst/>
          </a:prstGeom>
          <a:noFill/>
          <a:ln/>
        </p:spPr>
        <p:txBody>
          <a:bodyPr wrap="none" lIns="0" tIns="0" rIns="0" bIns="0" rtlCol="0" anchor="t"/>
          <a:lstStyle/>
          <a:p>
            <a:pPr marL="0" indent="0" algn="ctr">
              <a:lnSpc>
                <a:spcPts val="3550"/>
              </a:lnSpc>
              <a:buNone/>
            </a:pPr>
            <a:r>
              <a:rPr lang="en-US" sz="2200" dirty="0">
                <a:solidFill>
                  <a:srgbClr val="2C3249"/>
                </a:solidFill>
                <a:latin typeface="Kanit Light" pitchFamily="34" charset="0"/>
                <a:ea typeface="Kanit Light" pitchFamily="34" charset="-122"/>
                <a:cs typeface="Kanit Light" pitchFamily="34" charset="-120"/>
              </a:rPr>
              <a:t>1</a:t>
            </a:r>
            <a:endParaRPr lang="en-US" sz="2200" dirty="0"/>
          </a:p>
        </p:txBody>
      </p:sp>
      <p:sp>
        <p:nvSpPr>
          <p:cNvPr id="5" name="Text 2"/>
          <p:cNvSpPr/>
          <p:nvPr/>
        </p:nvSpPr>
        <p:spPr>
          <a:xfrm>
            <a:off x="5357217" y="254281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Bebeklik</a:t>
            </a:r>
            <a:endParaRPr lang="en-US" sz="2200" b="1" dirty="0"/>
          </a:p>
        </p:txBody>
      </p:sp>
      <p:sp>
        <p:nvSpPr>
          <p:cNvPr id="6" name="Text 3"/>
          <p:cNvSpPr/>
          <p:nvPr/>
        </p:nvSpPr>
        <p:spPr>
          <a:xfrm>
            <a:off x="5357217" y="3033236"/>
            <a:ext cx="4996696" cy="362903"/>
          </a:xfrm>
          <a:prstGeom prst="rect">
            <a:avLst/>
          </a:prstGeom>
          <a:noFill/>
          <a:ln/>
        </p:spPr>
        <p:txBody>
          <a:bodyPr wrap="non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Oyuncaklarını toplama, basit talimatlara uyma</a:t>
            </a:r>
            <a:endParaRPr lang="en-US" sz="1750" dirty="0"/>
          </a:p>
        </p:txBody>
      </p:sp>
      <p:sp>
        <p:nvSpPr>
          <p:cNvPr id="7" name="Shape 4"/>
          <p:cNvSpPr/>
          <p:nvPr/>
        </p:nvSpPr>
        <p:spPr>
          <a:xfrm>
            <a:off x="5187077" y="3817501"/>
            <a:ext cx="8592860" cy="15240"/>
          </a:xfrm>
          <a:prstGeom prst="roundRect">
            <a:avLst>
              <a:gd name="adj" fmla="val 625116"/>
            </a:avLst>
          </a:prstGeom>
          <a:solidFill>
            <a:srgbClr val="C5D2CF"/>
          </a:solidFill>
          <a:ln/>
        </p:spPr>
      </p:sp>
      <p:pic>
        <p:nvPicPr>
          <p:cNvPr id="8" name="Image 1" descr="preencoded.png"/>
          <p:cNvPicPr>
            <a:picLocks noChangeAspect="1"/>
          </p:cNvPicPr>
          <p:nvPr/>
        </p:nvPicPr>
        <p:blipFill>
          <a:blip r:embed="rId4"/>
          <a:stretch>
            <a:fillRect/>
          </a:stretch>
        </p:blipFill>
        <p:spPr>
          <a:xfrm>
            <a:off x="1902381" y="3861078"/>
            <a:ext cx="4304109" cy="1669852"/>
          </a:xfrm>
          <a:prstGeom prst="rect">
            <a:avLst/>
          </a:prstGeom>
        </p:spPr>
      </p:pic>
      <p:sp>
        <p:nvSpPr>
          <p:cNvPr id="9" name="Text 5"/>
          <p:cNvSpPr/>
          <p:nvPr/>
        </p:nvSpPr>
        <p:spPr>
          <a:xfrm>
            <a:off x="3982641" y="4469249"/>
            <a:ext cx="143470" cy="453509"/>
          </a:xfrm>
          <a:prstGeom prst="rect">
            <a:avLst/>
          </a:prstGeom>
          <a:noFill/>
          <a:ln/>
        </p:spPr>
        <p:txBody>
          <a:bodyPr wrap="none" lIns="0" tIns="0" rIns="0" bIns="0" rtlCol="0" anchor="t"/>
          <a:lstStyle/>
          <a:p>
            <a:pPr marL="0" indent="0" algn="ctr">
              <a:lnSpc>
                <a:spcPts val="3550"/>
              </a:lnSpc>
              <a:buNone/>
            </a:pPr>
            <a:r>
              <a:rPr lang="en-US" sz="2200" dirty="0">
                <a:solidFill>
                  <a:srgbClr val="2C3249"/>
                </a:solidFill>
                <a:latin typeface="Kanit Light" pitchFamily="34" charset="0"/>
                <a:ea typeface="Kanit Light" pitchFamily="34" charset="-122"/>
                <a:cs typeface="Kanit Light" pitchFamily="34" charset="-120"/>
              </a:rPr>
              <a:t>2</a:t>
            </a:r>
            <a:endParaRPr lang="en-US" sz="2200" dirty="0"/>
          </a:p>
        </p:txBody>
      </p:sp>
      <p:sp>
        <p:nvSpPr>
          <p:cNvPr id="10" name="Text 6"/>
          <p:cNvSpPr/>
          <p:nvPr/>
        </p:nvSpPr>
        <p:spPr>
          <a:xfrm>
            <a:off x="6433304" y="426934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İlkokul</a:t>
            </a:r>
            <a:endParaRPr lang="en-US" sz="2200" b="1" dirty="0"/>
          </a:p>
        </p:txBody>
      </p:sp>
      <p:sp>
        <p:nvSpPr>
          <p:cNvPr id="11" name="Text 7"/>
          <p:cNvSpPr/>
          <p:nvPr/>
        </p:nvSpPr>
        <p:spPr>
          <a:xfrm>
            <a:off x="6433304" y="4759762"/>
            <a:ext cx="4784884" cy="362903"/>
          </a:xfrm>
          <a:prstGeom prst="rect">
            <a:avLst/>
          </a:prstGeom>
          <a:noFill/>
          <a:ln/>
        </p:spPr>
        <p:txBody>
          <a:bodyPr wrap="non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Kendi eşyalarını düzenleme, çanta hazırlama</a:t>
            </a:r>
            <a:endParaRPr lang="en-US" sz="1750" dirty="0"/>
          </a:p>
        </p:txBody>
      </p:sp>
      <p:sp>
        <p:nvSpPr>
          <p:cNvPr id="12" name="Shape 8"/>
          <p:cNvSpPr/>
          <p:nvPr/>
        </p:nvSpPr>
        <p:spPr>
          <a:xfrm>
            <a:off x="6263164" y="5544026"/>
            <a:ext cx="7516773" cy="15240"/>
          </a:xfrm>
          <a:prstGeom prst="roundRect">
            <a:avLst>
              <a:gd name="adj" fmla="val 625116"/>
            </a:avLst>
          </a:prstGeom>
          <a:solidFill>
            <a:srgbClr val="C5D2CF"/>
          </a:solidFill>
          <a:ln/>
        </p:spPr>
      </p:sp>
      <p:pic>
        <p:nvPicPr>
          <p:cNvPr id="13" name="Image 2" descr="preencoded.png"/>
          <p:cNvPicPr>
            <a:picLocks noChangeAspect="1"/>
          </p:cNvPicPr>
          <p:nvPr/>
        </p:nvPicPr>
        <p:blipFill>
          <a:blip r:embed="rId5"/>
          <a:stretch>
            <a:fillRect/>
          </a:stretch>
        </p:blipFill>
        <p:spPr>
          <a:xfrm>
            <a:off x="826294" y="5587603"/>
            <a:ext cx="6456164" cy="1669852"/>
          </a:xfrm>
          <a:prstGeom prst="rect">
            <a:avLst/>
          </a:prstGeom>
        </p:spPr>
      </p:pic>
      <p:sp>
        <p:nvSpPr>
          <p:cNvPr id="14" name="Text 9"/>
          <p:cNvSpPr/>
          <p:nvPr/>
        </p:nvSpPr>
        <p:spPr>
          <a:xfrm>
            <a:off x="3981450" y="6195774"/>
            <a:ext cx="145733" cy="453509"/>
          </a:xfrm>
          <a:prstGeom prst="rect">
            <a:avLst/>
          </a:prstGeom>
          <a:noFill/>
          <a:ln/>
        </p:spPr>
        <p:txBody>
          <a:bodyPr wrap="none" lIns="0" tIns="0" rIns="0" bIns="0" rtlCol="0" anchor="t"/>
          <a:lstStyle/>
          <a:p>
            <a:pPr marL="0" indent="0" algn="ctr">
              <a:lnSpc>
                <a:spcPts val="3550"/>
              </a:lnSpc>
              <a:buNone/>
            </a:pPr>
            <a:r>
              <a:rPr lang="en-US" sz="2200" dirty="0">
                <a:solidFill>
                  <a:srgbClr val="2C3249"/>
                </a:solidFill>
                <a:latin typeface="Kanit Light" pitchFamily="34" charset="0"/>
                <a:ea typeface="Kanit Light" pitchFamily="34" charset="-122"/>
                <a:cs typeface="Kanit Light" pitchFamily="34" charset="-120"/>
              </a:rPr>
              <a:t>3</a:t>
            </a:r>
            <a:endParaRPr lang="en-US" sz="2200" dirty="0"/>
          </a:p>
        </p:txBody>
      </p:sp>
      <p:sp>
        <p:nvSpPr>
          <p:cNvPr id="15" name="Text 10"/>
          <p:cNvSpPr/>
          <p:nvPr/>
        </p:nvSpPr>
        <p:spPr>
          <a:xfrm>
            <a:off x="7509272" y="58144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Ergenlik</a:t>
            </a:r>
            <a:endParaRPr lang="en-US" sz="2200" b="1" dirty="0"/>
          </a:p>
        </p:txBody>
      </p:sp>
      <p:sp>
        <p:nvSpPr>
          <p:cNvPr id="16" name="Text 11"/>
          <p:cNvSpPr/>
          <p:nvPr/>
        </p:nvSpPr>
        <p:spPr>
          <a:xfrm>
            <a:off x="7509272" y="6304836"/>
            <a:ext cx="6100524"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Ev işlerinde yardımcı olma, ödevlerini zamanında tamamlama</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43414" y="547807"/>
            <a:ext cx="4883587" cy="574477"/>
          </a:xfrm>
          <a:prstGeom prst="rect">
            <a:avLst/>
          </a:prstGeom>
          <a:noFill/>
          <a:ln/>
        </p:spPr>
        <p:txBody>
          <a:bodyPr wrap="none" lIns="0" tIns="0" rIns="0" bIns="0" rtlCol="0" anchor="t"/>
          <a:lstStyle/>
          <a:p>
            <a:pPr marL="0" indent="0">
              <a:lnSpc>
                <a:spcPts val="4500"/>
              </a:lnSpc>
              <a:buNone/>
            </a:pPr>
            <a:r>
              <a:rPr lang="en-US" sz="3600" dirty="0">
                <a:solidFill>
                  <a:srgbClr val="272D45"/>
                </a:solidFill>
                <a:latin typeface="Kanit Light" pitchFamily="34" charset="0"/>
                <a:ea typeface="Kanit Light" pitchFamily="34" charset="-122"/>
                <a:cs typeface="Kanit Light" pitchFamily="34" charset="-120"/>
              </a:rPr>
              <a:t>Harçlık ve Para Yönetimi</a:t>
            </a:r>
            <a:endParaRPr lang="en-US" sz="3600" dirty="0"/>
          </a:p>
        </p:txBody>
      </p:sp>
      <p:sp>
        <p:nvSpPr>
          <p:cNvPr id="4" name="Text 1"/>
          <p:cNvSpPr/>
          <p:nvPr/>
        </p:nvSpPr>
        <p:spPr>
          <a:xfrm>
            <a:off x="643414" y="1581864"/>
            <a:ext cx="2297906" cy="287179"/>
          </a:xfrm>
          <a:prstGeom prst="rect">
            <a:avLst/>
          </a:prstGeom>
          <a:noFill/>
          <a:ln/>
        </p:spPr>
        <p:txBody>
          <a:bodyPr wrap="none" lIns="0" tIns="0" rIns="0" bIns="0" rtlCol="0" anchor="t"/>
          <a:lstStyle/>
          <a:p>
            <a:pPr marL="0" indent="0">
              <a:lnSpc>
                <a:spcPts val="2250"/>
              </a:lnSpc>
              <a:buNone/>
            </a:pPr>
            <a:r>
              <a:rPr lang="en-US" sz="1800" b="1" dirty="0">
                <a:solidFill>
                  <a:srgbClr val="272D45"/>
                </a:solidFill>
                <a:latin typeface="Kanit Light" pitchFamily="34" charset="0"/>
                <a:ea typeface="Kanit Light" pitchFamily="34" charset="-122"/>
                <a:cs typeface="Kanit Light" pitchFamily="34" charset="-120"/>
              </a:rPr>
              <a:t>Harçlık Sistemi</a:t>
            </a:r>
            <a:endParaRPr lang="en-US" sz="1800" b="1" dirty="0"/>
          </a:p>
        </p:txBody>
      </p:sp>
      <p:sp>
        <p:nvSpPr>
          <p:cNvPr id="5" name="Text 2"/>
          <p:cNvSpPr/>
          <p:nvPr/>
        </p:nvSpPr>
        <p:spPr>
          <a:xfrm>
            <a:off x="643414" y="2052876"/>
            <a:ext cx="3704392" cy="2058591"/>
          </a:xfrm>
          <a:prstGeom prst="rect">
            <a:avLst/>
          </a:prstGeom>
          <a:noFill/>
          <a:ln/>
        </p:spPr>
        <p:txBody>
          <a:bodyPr wrap="square" lIns="0" tIns="0" rIns="0" bIns="0" rtlCol="0" anchor="t"/>
          <a:lstStyle/>
          <a:p>
            <a:pPr marL="0" indent="0">
              <a:lnSpc>
                <a:spcPts val="2300"/>
              </a:lnSpc>
              <a:buNone/>
            </a:pPr>
            <a:r>
              <a:rPr lang="en-US" sz="1400" dirty="0">
                <a:solidFill>
                  <a:srgbClr val="2C3249"/>
                </a:solidFill>
                <a:latin typeface="Martel Sans" pitchFamily="34" charset="0"/>
                <a:ea typeface="Martel Sans" pitchFamily="34" charset="-122"/>
                <a:cs typeface="Martel Sans" pitchFamily="34" charset="-120"/>
              </a:rPr>
              <a:t>Çocuğun harçlığını düzenli olarak alması, para değerini öğrenmesini sağlar. Bu sistem, çocuklara finansal sorumluluk kazandırmanın ilk adımıdır. Haftalık veya aylık düzenli harçlık vermek, çocuğun para yönetimi konusunda deneyim kazanmasına yardımcı olur.</a:t>
            </a:r>
            <a:endParaRPr lang="en-US" sz="1400" dirty="0"/>
          </a:p>
        </p:txBody>
      </p:sp>
      <p:sp>
        <p:nvSpPr>
          <p:cNvPr id="6" name="Text 3"/>
          <p:cNvSpPr/>
          <p:nvPr/>
        </p:nvSpPr>
        <p:spPr>
          <a:xfrm>
            <a:off x="643414" y="4276844"/>
            <a:ext cx="3704392" cy="294084"/>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Harçlık miktarı yaşa uygun olmalıdır</a:t>
            </a:r>
            <a:endParaRPr lang="en-US" sz="1400" dirty="0"/>
          </a:p>
        </p:txBody>
      </p:sp>
      <p:sp>
        <p:nvSpPr>
          <p:cNvPr id="7" name="Text 4"/>
          <p:cNvSpPr/>
          <p:nvPr/>
        </p:nvSpPr>
        <p:spPr>
          <a:xfrm>
            <a:off x="643414" y="4635222"/>
            <a:ext cx="3704392" cy="588169"/>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Ödeme zamanı düzenli ve tutarlı olmalıdır</a:t>
            </a:r>
            <a:endParaRPr lang="en-US" sz="1400" dirty="0"/>
          </a:p>
        </p:txBody>
      </p:sp>
      <p:sp>
        <p:nvSpPr>
          <p:cNvPr id="8" name="Text 5"/>
          <p:cNvSpPr/>
          <p:nvPr/>
        </p:nvSpPr>
        <p:spPr>
          <a:xfrm>
            <a:off x="643414" y="5287685"/>
            <a:ext cx="3704392" cy="588169"/>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Ekstra harçlık için ev işleri sistemi kurulabilir</a:t>
            </a:r>
            <a:endParaRPr lang="en-US" sz="1400" dirty="0"/>
          </a:p>
        </p:txBody>
      </p:sp>
      <p:sp>
        <p:nvSpPr>
          <p:cNvPr id="9" name="Text 6"/>
          <p:cNvSpPr/>
          <p:nvPr/>
        </p:nvSpPr>
        <p:spPr>
          <a:xfrm>
            <a:off x="643414" y="5940147"/>
            <a:ext cx="3704392" cy="588169"/>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Para biriktirme alışkanlığı teşvik edilmelidir</a:t>
            </a:r>
            <a:endParaRPr lang="en-US" sz="1400" dirty="0"/>
          </a:p>
        </p:txBody>
      </p:sp>
      <p:sp>
        <p:nvSpPr>
          <p:cNvPr id="10" name="Text 7"/>
          <p:cNvSpPr/>
          <p:nvPr/>
        </p:nvSpPr>
        <p:spPr>
          <a:xfrm>
            <a:off x="4803815" y="1581864"/>
            <a:ext cx="2297906" cy="287179"/>
          </a:xfrm>
          <a:prstGeom prst="rect">
            <a:avLst/>
          </a:prstGeom>
          <a:noFill/>
          <a:ln/>
        </p:spPr>
        <p:txBody>
          <a:bodyPr wrap="none" lIns="0" tIns="0" rIns="0" bIns="0" rtlCol="0" anchor="t"/>
          <a:lstStyle/>
          <a:p>
            <a:pPr marL="0" indent="0">
              <a:lnSpc>
                <a:spcPts val="2250"/>
              </a:lnSpc>
              <a:buNone/>
            </a:pPr>
            <a:r>
              <a:rPr lang="en-US" sz="1800" b="1" dirty="0">
                <a:solidFill>
                  <a:srgbClr val="272D45"/>
                </a:solidFill>
                <a:latin typeface="Kanit Light" pitchFamily="34" charset="0"/>
                <a:ea typeface="Kanit Light" pitchFamily="34" charset="-122"/>
                <a:cs typeface="Kanit Light" pitchFamily="34" charset="-120"/>
              </a:rPr>
              <a:t>Bütçe Yönetimi</a:t>
            </a:r>
            <a:endParaRPr lang="en-US" sz="1800" b="1" dirty="0"/>
          </a:p>
        </p:txBody>
      </p:sp>
      <p:sp>
        <p:nvSpPr>
          <p:cNvPr id="11" name="Text 8"/>
          <p:cNvSpPr/>
          <p:nvPr/>
        </p:nvSpPr>
        <p:spPr>
          <a:xfrm>
            <a:off x="4803815" y="2052876"/>
            <a:ext cx="3704392" cy="2058591"/>
          </a:xfrm>
          <a:prstGeom prst="rect">
            <a:avLst/>
          </a:prstGeom>
          <a:noFill/>
          <a:ln/>
        </p:spPr>
        <p:txBody>
          <a:bodyPr wrap="square" lIns="0" tIns="0" rIns="0" bIns="0" rtlCol="0" anchor="t"/>
          <a:lstStyle/>
          <a:p>
            <a:pPr marL="0" indent="0">
              <a:lnSpc>
                <a:spcPts val="2300"/>
              </a:lnSpc>
              <a:buNone/>
            </a:pPr>
            <a:r>
              <a:rPr lang="en-US" sz="1400" dirty="0">
                <a:solidFill>
                  <a:srgbClr val="2C3249"/>
                </a:solidFill>
                <a:latin typeface="Martel Sans" pitchFamily="34" charset="0"/>
                <a:ea typeface="Martel Sans" pitchFamily="34" charset="-122"/>
                <a:cs typeface="Martel Sans" pitchFamily="34" charset="-120"/>
              </a:rPr>
              <a:t>Harçlığını nasıl harcayacağına karar vermesini, ihtiyaçlarını karşılamasını ve tasarruf yapmayı öğrenmesini teşvik edin. Bu süreçte çocuklar, harcama ve tasarruf arasındaki dengeyi öğrenir. Ayrıca uzun vadeli hedefler için para biriktirme alışkanlığı kazanır.</a:t>
            </a:r>
            <a:endParaRPr lang="en-US" sz="1400" dirty="0"/>
          </a:p>
        </p:txBody>
      </p:sp>
      <p:sp>
        <p:nvSpPr>
          <p:cNvPr id="12" name="Text 9"/>
          <p:cNvSpPr/>
          <p:nvPr/>
        </p:nvSpPr>
        <p:spPr>
          <a:xfrm>
            <a:off x="4803815" y="4276844"/>
            <a:ext cx="3704392" cy="588169"/>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Gelir-gider tablosu oluşturmayı öğretme</a:t>
            </a:r>
            <a:endParaRPr lang="en-US" sz="1400" dirty="0"/>
          </a:p>
        </p:txBody>
      </p:sp>
      <p:sp>
        <p:nvSpPr>
          <p:cNvPr id="13" name="Text 10"/>
          <p:cNvSpPr/>
          <p:nvPr/>
        </p:nvSpPr>
        <p:spPr>
          <a:xfrm>
            <a:off x="4803815" y="4929307"/>
            <a:ext cx="3704392" cy="294084"/>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Kumbara veya banka hesabı kullanımı</a:t>
            </a:r>
            <a:endParaRPr lang="en-US" sz="1400" dirty="0"/>
          </a:p>
        </p:txBody>
      </p:sp>
      <p:sp>
        <p:nvSpPr>
          <p:cNvPr id="14" name="Text 11"/>
          <p:cNvSpPr/>
          <p:nvPr/>
        </p:nvSpPr>
        <p:spPr>
          <a:xfrm>
            <a:off x="4803815" y="5287685"/>
            <a:ext cx="3704392" cy="588169"/>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İstekler ve ihtiyaçlar arasındaki farkı anlama</a:t>
            </a:r>
            <a:endParaRPr lang="en-US" sz="1400" dirty="0"/>
          </a:p>
        </p:txBody>
      </p:sp>
      <p:sp>
        <p:nvSpPr>
          <p:cNvPr id="15" name="Text 12"/>
          <p:cNvSpPr/>
          <p:nvPr/>
        </p:nvSpPr>
        <p:spPr>
          <a:xfrm>
            <a:off x="4803815" y="5940147"/>
            <a:ext cx="3704392" cy="588169"/>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2C3249"/>
                </a:solidFill>
                <a:latin typeface="Martel Sans" pitchFamily="34" charset="0"/>
                <a:ea typeface="Martel Sans" pitchFamily="34" charset="-122"/>
                <a:cs typeface="Martel Sans" pitchFamily="34" charset="-120"/>
              </a:rPr>
              <a:t>Alışveriş yaparken fiyat karşılaştırması yapma</a:t>
            </a:r>
            <a:endParaRPr lang="en-US" sz="1400" dirty="0"/>
          </a:p>
        </p:txBody>
      </p:sp>
      <p:sp>
        <p:nvSpPr>
          <p:cNvPr id="16" name="Text 13"/>
          <p:cNvSpPr/>
          <p:nvPr/>
        </p:nvSpPr>
        <p:spPr>
          <a:xfrm>
            <a:off x="643414" y="6799421"/>
            <a:ext cx="7857173" cy="882253"/>
          </a:xfrm>
          <a:prstGeom prst="rect">
            <a:avLst/>
          </a:prstGeom>
          <a:noFill/>
          <a:ln/>
        </p:spPr>
        <p:txBody>
          <a:bodyPr wrap="square" lIns="0" tIns="0" rIns="0" bIns="0" rtlCol="0" anchor="t"/>
          <a:lstStyle/>
          <a:p>
            <a:pPr marL="0" indent="0">
              <a:lnSpc>
                <a:spcPts val="2300"/>
              </a:lnSpc>
              <a:buNone/>
            </a:pPr>
            <a:r>
              <a:rPr lang="en-US" sz="1400" dirty="0">
                <a:solidFill>
                  <a:srgbClr val="2C3249"/>
                </a:solidFill>
                <a:latin typeface="Martel Sans" pitchFamily="34" charset="0"/>
                <a:ea typeface="Martel Sans" pitchFamily="34" charset="-122"/>
                <a:cs typeface="Martel Sans" pitchFamily="34" charset="-120"/>
              </a:rPr>
              <a:t>Çocuklara para yönetimi konusunda rehberlik yaparken, onların hatalar yapmasına ve bu hatalardan öğrenmesine izin vermek önemlidir. Bu deneyimler, gelecekte sağlıklı finansal kararlar almalarına yardımcı olacaktır.</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4502" y="610433"/>
            <a:ext cx="7594997" cy="1383030"/>
          </a:xfrm>
          <a:prstGeom prst="rect">
            <a:avLst/>
          </a:prstGeom>
          <a:noFill/>
          <a:ln/>
        </p:spPr>
        <p:txBody>
          <a:bodyPr wrap="square" lIns="0" tIns="0" rIns="0" bIns="0" rtlCol="0" anchor="t"/>
          <a:lstStyle/>
          <a:p>
            <a:pPr marL="0" indent="0">
              <a:lnSpc>
                <a:spcPts val="5400"/>
              </a:lnSpc>
              <a:buNone/>
            </a:pPr>
            <a:r>
              <a:rPr lang="en-US" sz="4350" dirty="0">
                <a:solidFill>
                  <a:srgbClr val="272D45"/>
                </a:solidFill>
                <a:latin typeface="Kanit Light" pitchFamily="34" charset="0"/>
                <a:ea typeface="Kanit Light" pitchFamily="34" charset="-122"/>
                <a:cs typeface="Kanit Light" pitchFamily="34" charset="-120"/>
              </a:rPr>
              <a:t>Ev İşlerine Katılım ve Düzenin Sağlanması</a:t>
            </a:r>
            <a:endParaRPr lang="en-US" sz="4350" dirty="0"/>
          </a:p>
        </p:txBody>
      </p:sp>
      <p:pic>
        <p:nvPicPr>
          <p:cNvPr id="4" name="Image 1" descr="preencoded.png"/>
          <p:cNvPicPr>
            <a:picLocks noChangeAspect="1"/>
          </p:cNvPicPr>
          <p:nvPr/>
        </p:nvPicPr>
        <p:blipFill>
          <a:blip r:embed="rId4"/>
          <a:stretch>
            <a:fillRect/>
          </a:stretch>
        </p:blipFill>
        <p:spPr>
          <a:xfrm>
            <a:off x="774502" y="2325291"/>
            <a:ext cx="553164" cy="553164"/>
          </a:xfrm>
          <a:prstGeom prst="rect">
            <a:avLst/>
          </a:prstGeom>
        </p:spPr>
      </p:pic>
      <p:sp>
        <p:nvSpPr>
          <p:cNvPr id="5" name="Text 1"/>
          <p:cNvSpPr/>
          <p:nvPr/>
        </p:nvSpPr>
        <p:spPr>
          <a:xfrm>
            <a:off x="774502" y="3099673"/>
            <a:ext cx="2766179" cy="345638"/>
          </a:xfrm>
          <a:prstGeom prst="rect">
            <a:avLst/>
          </a:prstGeom>
          <a:noFill/>
          <a:ln/>
        </p:spPr>
        <p:txBody>
          <a:bodyPr wrap="none" lIns="0" tIns="0" rIns="0" bIns="0" rtlCol="0" anchor="t"/>
          <a:lstStyle/>
          <a:p>
            <a:pPr marL="0" indent="0" algn="l">
              <a:lnSpc>
                <a:spcPts val="2700"/>
              </a:lnSpc>
              <a:buNone/>
            </a:pPr>
            <a:r>
              <a:rPr lang="en-US" sz="2150" dirty="0">
                <a:solidFill>
                  <a:srgbClr val="2C3249"/>
                </a:solidFill>
                <a:latin typeface="Kanit Light" pitchFamily="34" charset="0"/>
                <a:ea typeface="Kanit Light" pitchFamily="34" charset="-122"/>
                <a:cs typeface="Kanit Light" pitchFamily="34" charset="-120"/>
              </a:rPr>
              <a:t>Görevler</a:t>
            </a:r>
            <a:endParaRPr lang="en-US" sz="2150" dirty="0"/>
          </a:p>
        </p:txBody>
      </p:sp>
      <p:sp>
        <p:nvSpPr>
          <p:cNvPr id="6" name="Text 2"/>
          <p:cNvSpPr/>
          <p:nvPr/>
        </p:nvSpPr>
        <p:spPr>
          <a:xfrm>
            <a:off x="774502" y="3578066"/>
            <a:ext cx="3631525" cy="1062276"/>
          </a:xfrm>
          <a:prstGeom prst="rect">
            <a:avLst/>
          </a:prstGeom>
          <a:noFill/>
          <a:ln/>
        </p:spPr>
        <p:txBody>
          <a:bodyPr wrap="square" lIns="0" tIns="0" rIns="0" bIns="0" rtlCol="0" anchor="t"/>
          <a:lstStyle/>
          <a:p>
            <a:pPr marL="0" indent="0" algn="l">
              <a:lnSpc>
                <a:spcPts val="2750"/>
              </a:lnSpc>
              <a:buNone/>
            </a:pPr>
            <a:r>
              <a:rPr lang="en-US" sz="1700" dirty="0">
                <a:solidFill>
                  <a:srgbClr val="2C3249"/>
                </a:solidFill>
                <a:latin typeface="Martel Sans" pitchFamily="34" charset="0"/>
                <a:ea typeface="Martel Sans" pitchFamily="34" charset="-122"/>
                <a:cs typeface="Martel Sans" pitchFamily="34" charset="-120"/>
              </a:rPr>
              <a:t>Masayı silme, bulaşık yıkama, odalarını toplama gibi görevler verilmelidir.</a:t>
            </a:r>
            <a:endParaRPr lang="en-US" sz="1700" dirty="0"/>
          </a:p>
        </p:txBody>
      </p:sp>
      <p:pic>
        <p:nvPicPr>
          <p:cNvPr id="7" name="Image 2" descr="preencoded.png"/>
          <p:cNvPicPr>
            <a:picLocks noChangeAspect="1"/>
          </p:cNvPicPr>
          <p:nvPr/>
        </p:nvPicPr>
        <p:blipFill>
          <a:blip r:embed="rId5"/>
          <a:stretch>
            <a:fillRect/>
          </a:stretch>
        </p:blipFill>
        <p:spPr>
          <a:xfrm>
            <a:off x="4737854" y="2325291"/>
            <a:ext cx="553164" cy="553164"/>
          </a:xfrm>
          <a:prstGeom prst="rect">
            <a:avLst/>
          </a:prstGeom>
        </p:spPr>
      </p:pic>
      <p:sp>
        <p:nvSpPr>
          <p:cNvPr id="8" name="Text 3"/>
          <p:cNvSpPr/>
          <p:nvPr/>
        </p:nvSpPr>
        <p:spPr>
          <a:xfrm>
            <a:off x="4737854" y="3099673"/>
            <a:ext cx="2766179" cy="345638"/>
          </a:xfrm>
          <a:prstGeom prst="rect">
            <a:avLst/>
          </a:prstGeom>
          <a:noFill/>
          <a:ln/>
        </p:spPr>
        <p:txBody>
          <a:bodyPr wrap="none" lIns="0" tIns="0" rIns="0" bIns="0" rtlCol="0" anchor="t"/>
          <a:lstStyle/>
          <a:p>
            <a:pPr marL="0" indent="0" algn="l">
              <a:lnSpc>
                <a:spcPts val="2700"/>
              </a:lnSpc>
              <a:buNone/>
            </a:pPr>
            <a:r>
              <a:rPr lang="en-US" sz="2150" dirty="0">
                <a:solidFill>
                  <a:srgbClr val="2C3249"/>
                </a:solidFill>
                <a:latin typeface="Kanit Light" pitchFamily="34" charset="0"/>
                <a:ea typeface="Kanit Light" pitchFamily="34" charset="-122"/>
                <a:cs typeface="Kanit Light" pitchFamily="34" charset="-120"/>
              </a:rPr>
              <a:t>Zaman Yönetimi</a:t>
            </a:r>
            <a:endParaRPr lang="en-US" sz="2150" dirty="0"/>
          </a:p>
        </p:txBody>
      </p:sp>
      <p:sp>
        <p:nvSpPr>
          <p:cNvPr id="9" name="Text 4"/>
          <p:cNvSpPr/>
          <p:nvPr/>
        </p:nvSpPr>
        <p:spPr>
          <a:xfrm>
            <a:off x="4737854" y="3578066"/>
            <a:ext cx="3631644" cy="708184"/>
          </a:xfrm>
          <a:prstGeom prst="rect">
            <a:avLst/>
          </a:prstGeom>
          <a:noFill/>
          <a:ln/>
        </p:spPr>
        <p:txBody>
          <a:bodyPr wrap="square" lIns="0" tIns="0" rIns="0" bIns="0" rtlCol="0" anchor="t"/>
          <a:lstStyle/>
          <a:p>
            <a:pPr marL="0" indent="0" algn="l">
              <a:lnSpc>
                <a:spcPts val="2750"/>
              </a:lnSpc>
              <a:buNone/>
            </a:pPr>
            <a:r>
              <a:rPr lang="en-US" sz="1700" dirty="0">
                <a:solidFill>
                  <a:srgbClr val="2C3249"/>
                </a:solidFill>
                <a:latin typeface="Martel Sans" pitchFamily="34" charset="0"/>
                <a:ea typeface="Martel Sans" pitchFamily="34" charset="-122"/>
                <a:cs typeface="Martel Sans" pitchFamily="34" charset="-120"/>
              </a:rPr>
              <a:t>Görevleri zamanında yapmanın önemi öğretilmelidir.</a:t>
            </a:r>
            <a:endParaRPr lang="en-US" sz="1700" dirty="0"/>
          </a:p>
        </p:txBody>
      </p:sp>
      <p:pic>
        <p:nvPicPr>
          <p:cNvPr id="10" name="Image 3" descr="preencoded.png"/>
          <p:cNvPicPr>
            <a:picLocks noChangeAspect="1"/>
          </p:cNvPicPr>
          <p:nvPr/>
        </p:nvPicPr>
        <p:blipFill>
          <a:blip r:embed="rId6"/>
          <a:stretch>
            <a:fillRect/>
          </a:stretch>
        </p:blipFill>
        <p:spPr>
          <a:xfrm>
            <a:off x="774502" y="5304115"/>
            <a:ext cx="553164" cy="553164"/>
          </a:xfrm>
          <a:prstGeom prst="rect">
            <a:avLst/>
          </a:prstGeom>
        </p:spPr>
      </p:pic>
      <p:sp>
        <p:nvSpPr>
          <p:cNvPr id="11" name="Text 5"/>
          <p:cNvSpPr/>
          <p:nvPr/>
        </p:nvSpPr>
        <p:spPr>
          <a:xfrm>
            <a:off x="774502" y="6078498"/>
            <a:ext cx="2766179" cy="345638"/>
          </a:xfrm>
          <a:prstGeom prst="rect">
            <a:avLst/>
          </a:prstGeom>
          <a:noFill/>
          <a:ln/>
        </p:spPr>
        <p:txBody>
          <a:bodyPr wrap="none" lIns="0" tIns="0" rIns="0" bIns="0" rtlCol="0" anchor="t"/>
          <a:lstStyle/>
          <a:p>
            <a:pPr marL="0" indent="0" algn="l">
              <a:lnSpc>
                <a:spcPts val="2700"/>
              </a:lnSpc>
              <a:buNone/>
            </a:pPr>
            <a:r>
              <a:rPr lang="en-US" sz="2150" dirty="0">
                <a:solidFill>
                  <a:srgbClr val="2C3249"/>
                </a:solidFill>
                <a:latin typeface="Kanit Light" pitchFamily="34" charset="0"/>
                <a:ea typeface="Kanit Light" pitchFamily="34" charset="-122"/>
                <a:cs typeface="Kanit Light" pitchFamily="34" charset="-120"/>
              </a:rPr>
              <a:t>Sorumluluk</a:t>
            </a:r>
            <a:endParaRPr lang="en-US" sz="2150" dirty="0"/>
          </a:p>
        </p:txBody>
      </p:sp>
      <p:sp>
        <p:nvSpPr>
          <p:cNvPr id="12" name="Text 6"/>
          <p:cNvSpPr/>
          <p:nvPr/>
        </p:nvSpPr>
        <p:spPr>
          <a:xfrm>
            <a:off x="774502" y="6556891"/>
            <a:ext cx="3631525" cy="1062276"/>
          </a:xfrm>
          <a:prstGeom prst="rect">
            <a:avLst/>
          </a:prstGeom>
          <a:noFill/>
          <a:ln/>
        </p:spPr>
        <p:txBody>
          <a:bodyPr wrap="square" lIns="0" tIns="0" rIns="0" bIns="0" rtlCol="0" anchor="t"/>
          <a:lstStyle/>
          <a:p>
            <a:pPr marL="0" indent="0" algn="l">
              <a:lnSpc>
                <a:spcPts val="2750"/>
              </a:lnSpc>
              <a:buNone/>
            </a:pPr>
            <a:r>
              <a:rPr lang="en-US" sz="1700" dirty="0">
                <a:solidFill>
                  <a:srgbClr val="2C3249"/>
                </a:solidFill>
                <a:latin typeface="Martel Sans" pitchFamily="34" charset="0"/>
                <a:ea typeface="Martel Sans" pitchFamily="34" charset="-122"/>
                <a:cs typeface="Martel Sans" pitchFamily="34" charset="-120"/>
              </a:rPr>
              <a:t>Görevleri tamamlamaktan sorumlu olduğunu anlaması sağlanmalıdır.</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68561"/>
            <a:ext cx="6152912"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Kişisel Bakım ve Temizlik</a:t>
            </a:r>
            <a:endParaRPr lang="en-US" sz="4450" dirty="0"/>
          </a:p>
        </p:txBody>
      </p:sp>
      <p:pic>
        <p:nvPicPr>
          <p:cNvPr id="4" name="Image 1" descr="preencoded.png"/>
          <p:cNvPicPr>
            <a:picLocks noChangeAspect="1"/>
          </p:cNvPicPr>
          <p:nvPr/>
        </p:nvPicPr>
        <p:blipFill>
          <a:blip r:embed="rId4"/>
          <a:stretch>
            <a:fillRect/>
          </a:stretch>
        </p:blipFill>
        <p:spPr>
          <a:xfrm>
            <a:off x="6280190" y="1917502"/>
            <a:ext cx="1134070" cy="1814513"/>
          </a:xfrm>
          <a:prstGeom prst="rect">
            <a:avLst/>
          </a:prstGeom>
        </p:spPr>
      </p:pic>
      <p:sp>
        <p:nvSpPr>
          <p:cNvPr id="5" name="Text 1"/>
          <p:cNvSpPr/>
          <p:nvPr/>
        </p:nvSpPr>
        <p:spPr>
          <a:xfrm>
            <a:off x="7754422" y="214431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Diş Fırçalama</a:t>
            </a:r>
            <a:endParaRPr lang="en-US" sz="2200" dirty="0"/>
          </a:p>
        </p:txBody>
      </p:sp>
      <p:sp>
        <p:nvSpPr>
          <p:cNvPr id="6" name="Text 2"/>
          <p:cNvSpPr/>
          <p:nvPr/>
        </p:nvSpPr>
        <p:spPr>
          <a:xfrm>
            <a:off x="7754422" y="2634734"/>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Çocuğun kendi dişlerini fırçalaması, ağız bakımının önemini anlamasını sağlar.</a:t>
            </a:r>
            <a:endParaRPr lang="en-US" sz="1750" dirty="0"/>
          </a:p>
        </p:txBody>
      </p:sp>
      <p:pic>
        <p:nvPicPr>
          <p:cNvPr id="7" name="Image 2" descr="preencoded.png"/>
          <p:cNvPicPr>
            <a:picLocks noChangeAspect="1"/>
          </p:cNvPicPr>
          <p:nvPr/>
        </p:nvPicPr>
        <p:blipFill>
          <a:blip r:embed="rId5"/>
          <a:stretch>
            <a:fillRect/>
          </a:stretch>
        </p:blipFill>
        <p:spPr>
          <a:xfrm>
            <a:off x="6280190" y="3732014"/>
            <a:ext cx="1134070" cy="1814513"/>
          </a:xfrm>
          <a:prstGeom prst="rect">
            <a:avLst/>
          </a:prstGeom>
        </p:spPr>
      </p:pic>
      <p:sp>
        <p:nvSpPr>
          <p:cNvPr id="8" name="Text 3"/>
          <p:cNvSpPr/>
          <p:nvPr/>
        </p:nvSpPr>
        <p:spPr>
          <a:xfrm>
            <a:off x="7754422" y="395882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Giyinme</a:t>
            </a:r>
            <a:endParaRPr lang="en-US" sz="2200" dirty="0"/>
          </a:p>
        </p:txBody>
      </p:sp>
      <p:sp>
        <p:nvSpPr>
          <p:cNvPr id="9" name="Text 4"/>
          <p:cNvSpPr/>
          <p:nvPr/>
        </p:nvSpPr>
        <p:spPr>
          <a:xfrm>
            <a:off x="7754422" y="4449247"/>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Giysilerini seçme, giyinme ve soyunma konusunda sorumluluk almasını teşvik edin.</a:t>
            </a:r>
            <a:endParaRPr lang="en-US" sz="1750" dirty="0"/>
          </a:p>
        </p:txBody>
      </p:sp>
      <p:pic>
        <p:nvPicPr>
          <p:cNvPr id="10" name="Image 3" descr="preencoded.png"/>
          <p:cNvPicPr>
            <a:picLocks noChangeAspect="1"/>
          </p:cNvPicPr>
          <p:nvPr/>
        </p:nvPicPr>
        <p:blipFill>
          <a:blip r:embed="rId6"/>
          <a:stretch>
            <a:fillRect/>
          </a:stretch>
        </p:blipFill>
        <p:spPr>
          <a:xfrm>
            <a:off x="6280190" y="5546527"/>
            <a:ext cx="1134070" cy="1814513"/>
          </a:xfrm>
          <a:prstGeom prst="rect">
            <a:avLst/>
          </a:prstGeom>
        </p:spPr>
      </p:pic>
      <p:sp>
        <p:nvSpPr>
          <p:cNvPr id="11" name="Text 5"/>
          <p:cNvSpPr/>
          <p:nvPr/>
        </p:nvSpPr>
        <p:spPr>
          <a:xfrm>
            <a:off x="7754422" y="577334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Oda Düzeni</a:t>
            </a:r>
            <a:endParaRPr lang="en-US" sz="2200" dirty="0"/>
          </a:p>
        </p:txBody>
      </p:sp>
      <p:sp>
        <p:nvSpPr>
          <p:cNvPr id="12" name="Text 6"/>
          <p:cNvSpPr/>
          <p:nvPr/>
        </p:nvSpPr>
        <p:spPr>
          <a:xfrm>
            <a:off x="7754422" y="6263759"/>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Kendi odasını toplamayı, eşyalarını düzenli tutmayı öğrenmesi önemlidir.</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93088"/>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Okul Sorumluluklarının Yerine Getirilmesi</a:t>
            </a:r>
            <a:endParaRPr lang="en-US" sz="4450" dirty="0"/>
          </a:p>
        </p:txBody>
      </p:sp>
      <p:sp>
        <p:nvSpPr>
          <p:cNvPr id="4" name="Shape 1"/>
          <p:cNvSpPr/>
          <p:nvPr/>
        </p:nvSpPr>
        <p:spPr>
          <a:xfrm>
            <a:off x="6280190" y="2650808"/>
            <a:ext cx="3664863" cy="2773799"/>
          </a:xfrm>
          <a:prstGeom prst="roundRect">
            <a:avLst>
              <a:gd name="adj" fmla="val 3435"/>
            </a:avLst>
          </a:prstGeom>
          <a:solidFill>
            <a:srgbClr val="DFECE9"/>
          </a:solidFill>
          <a:ln w="7620">
            <a:solidFill>
              <a:srgbClr val="C5D2CF"/>
            </a:solidFill>
            <a:prstDash val="solid"/>
          </a:ln>
        </p:spPr>
      </p:sp>
      <p:sp>
        <p:nvSpPr>
          <p:cNvPr id="5" name="Text 2"/>
          <p:cNvSpPr/>
          <p:nvPr/>
        </p:nvSpPr>
        <p:spPr>
          <a:xfrm>
            <a:off x="6514624" y="2885242"/>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Ödevler</a:t>
            </a:r>
            <a:endParaRPr lang="en-US" sz="2200" b="1" dirty="0"/>
          </a:p>
        </p:txBody>
      </p:sp>
      <p:sp>
        <p:nvSpPr>
          <p:cNvPr id="6" name="Text 3"/>
          <p:cNvSpPr/>
          <p:nvPr/>
        </p:nvSpPr>
        <p:spPr>
          <a:xfrm>
            <a:off x="6514624" y="3375660"/>
            <a:ext cx="3195995" cy="1814513"/>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Ödevlerini zamanında tamamlama, ders malzemelerini hazır bulundurma gibi sorumluluklar verilebilir.</a:t>
            </a:r>
            <a:endParaRPr lang="en-US" sz="1750" dirty="0"/>
          </a:p>
        </p:txBody>
      </p:sp>
      <p:sp>
        <p:nvSpPr>
          <p:cNvPr id="7" name="Shape 4"/>
          <p:cNvSpPr/>
          <p:nvPr/>
        </p:nvSpPr>
        <p:spPr>
          <a:xfrm>
            <a:off x="10171867" y="2650808"/>
            <a:ext cx="3664863" cy="2773799"/>
          </a:xfrm>
          <a:prstGeom prst="roundRect">
            <a:avLst>
              <a:gd name="adj" fmla="val 3435"/>
            </a:avLst>
          </a:prstGeom>
          <a:solidFill>
            <a:srgbClr val="DFECE9"/>
          </a:solidFill>
          <a:ln w="7620">
            <a:solidFill>
              <a:srgbClr val="C5D2CF"/>
            </a:solidFill>
            <a:prstDash val="solid"/>
          </a:ln>
        </p:spPr>
      </p:sp>
      <p:sp>
        <p:nvSpPr>
          <p:cNvPr id="8" name="Text 5"/>
          <p:cNvSpPr/>
          <p:nvPr/>
        </p:nvSpPr>
        <p:spPr>
          <a:xfrm>
            <a:off x="10406301" y="2885242"/>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Derslere Katılım</a:t>
            </a:r>
            <a:endParaRPr lang="en-US" sz="2200" b="1" dirty="0"/>
          </a:p>
        </p:txBody>
      </p:sp>
      <p:sp>
        <p:nvSpPr>
          <p:cNvPr id="9" name="Text 6"/>
          <p:cNvSpPr/>
          <p:nvPr/>
        </p:nvSpPr>
        <p:spPr>
          <a:xfrm>
            <a:off x="10406301" y="3375660"/>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Derslerde aktif olarak dinleme, soru sorma ve kendi düşüncelerini paylaşma konusunda teşvik edilmelidir.</a:t>
            </a:r>
            <a:endParaRPr lang="en-US" sz="1750" dirty="0"/>
          </a:p>
        </p:txBody>
      </p:sp>
      <p:sp>
        <p:nvSpPr>
          <p:cNvPr id="10" name="Shape 7"/>
          <p:cNvSpPr/>
          <p:nvPr/>
        </p:nvSpPr>
        <p:spPr>
          <a:xfrm>
            <a:off x="6280190" y="5651421"/>
            <a:ext cx="7556421" cy="1685092"/>
          </a:xfrm>
          <a:prstGeom prst="roundRect">
            <a:avLst>
              <a:gd name="adj" fmla="val 5654"/>
            </a:avLst>
          </a:prstGeom>
          <a:solidFill>
            <a:srgbClr val="DFECE9"/>
          </a:solidFill>
          <a:ln w="7620">
            <a:solidFill>
              <a:srgbClr val="C5D2CF"/>
            </a:solidFill>
            <a:prstDash val="solid"/>
          </a:ln>
        </p:spPr>
      </p:sp>
      <p:sp>
        <p:nvSpPr>
          <p:cNvPr id="11" name="Text 8"/>
          <p:cNvSpPr/>
          <p:nvPr/>
        </p:nvSpPr>
        <p:spPr>
          <a:xfrm>
            <a:off x="6514624" y="588585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Okul Kurallarına Uyma</a:t>
            </a:r>
            <a:endParaRPr lang="en-US" sz="2200" b="1" dirty="0"/>
          </a:p>
        </p:txBody>
      </p:sp>
      <p:sp>
        <p:nvSpPr>
          <p:cNvPr id="12" name="Text 9"/>
          <p:cNvSpPr/>
          <p:nvPr/>
        </p:nvSpPr>
        <p:spPr>
          <a:xfrm>
            <a:off x="6514624" y="6376273"/>
            <a:ext cx="7087553" cy="725805"/>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Okul kurallarına uymanın önemi, saygı ve disiplinin öğrenilmesi için gereklidir.</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58679"/>
            <a:ext cx="7435929" cy="708779"/>
          </a:xfrm>
          <a:prstGeom prst="rect">
            <a:avLst/>
          </a:prstGeom>
          <a:noFill/>
          <a:ln/>
        </p:spPr>
        <p:txBody>
          <a:bodyPr wrap="none" lIns="0" tIns="0" rIns="0" bIns="0" rtlCol="0" anchor="t"/>
          <a:lstStyle/>
          <a:p>
            <a:pPr marL="0" indent="0">
              <a:lnSpc>
                <a:spcPts val="5550"/>
              </a:lnSpc>
              <a:buNone/>
            </a:pPr>
            <a:r>
              <a:rPr lang="en-US" sz="4450" dirty="0">
                <a:solidFill>
                  <a:srgbClr val="272D45"/>
                </a:solidFill>
                <a:latin typeface="Kanit Light" pitchFamily="34" charset="0"/>
                <a:ea typeface="Kanit Light" pitchFamily="34" charset="-122"/>
                <a:cs typeface="Kanit Light" pitchFamily="34" charset="-120"/>
              </a:rPr>
              <a:t>Zamanı Planlama ve Yönetme</a:t>
            </a:r>
            <a:endParaRPr lang="en-US" sz="4450" dirty="0"/>
          </a:p>
        </p:txBody>
      </p:sp>
      <p:sp>
        <p:nvSpPr>
          <p:cNvPr id="4" name="Shape 1"/>
          <p:cNvSpPr/>
          <p:nvPr/>
        </p:nvSpPr>
        <p:spPr>
          <a:xfrm>
            <a:off x="6605111" y="1907619"/>
            <a:ext cx="30480" cy="5463183"/>
          </a:xfrm>
          <a:prstGeom prst="roundRect">
            <a:avLst>
              <a:gd name="adj" fmla="val 312558"/>
            </a:avLst>
          </a:prstGeom>
          <a:solidFill>
            <a:srgbClr val="C5D2CF"/>
          </a:solidFill>
          <a:ln/>
        </p:spPr>
      </p:sp>
      <p:sp>
        <p:nvSpPr>
          <p:cNvPr id="5" name="Shape 2"/>
          <p:cNvSpPr/>
          <p:nvPr/>
        </p:nvSpPr>
        <p:spPr>
          <a:xfrm>
            <a:off x="6845022" y="2402681"/>
            <a:ext cx="793790" cy="30480"/>
          </a:xfrm>
          <a:prstGeom prst="roundRect">
            <a:avLst>
              <a:gd name="adj" fmla="val 312558"/>
            </a:avLst>
          </a:prstGeom>
          <a:solidFill>
            <a:srgbClr val="C5D2CF"/>
          </a:solidFill>
          <a:ln/>
        </p:spPr>
      </p:sp>
      <p:sp>
        <p:nvSpPr>
          <p:cNvPr id="6" name="Shape 3"/>
          <p:cNvSpPr/>
          <p:nvPr/>
        </p:nvSpPr>
        <p:spPr>
          <a:xfrm>
            <a:off x="6365200" y="2162770"/>
            <a:ext cx="510302" cy="510302"/>
          </a:xfrm>
          <a:prstGeom prst="roundRect">
            <a:avLst>
              <a:gd name="adj" fmla="val 18669"/>
            </a:avLst>
          </a:prstGeom>
          <a:solidFill>
            <a:srgbClr val="DFECE9"/>
          </a:solidFill>
          <a:ln w="7620">
            <a:solidFill>
              <a:srgbClr val="C5D2CF"/>
            </a:solidFill>
            <a:prstDash val="solid"/>
          </a:ln>
        </p:spPr>
      </p:sp>
      <p:sp>
        <p:nvSpPr>
          <p:cNvPr id="7" name="Text 4"/>
          <p:cNvSpPr/>
          <p:nvPr/>
        </p:nvSpPr>
        <p:spPr>
          <a:xfrm>
            <a:off x="6568559" y="2247781"/>
            <a:ext cx="103465" cy="340281"/>
          </a:xfrm>
          <a:prstGeom prst="rect">
            <a:avLst/>
          </a:prstGeom>
          <a:noFill/>
          <a:ln/>
        </p:spPr>
        <p:txBody>
          <a:bodyPr wrap="none" lIns="0" tIns="0" rIns="0" bIns="0" rtlCol="0" anchor="t"/>
          <a:lstStyle/>
          <a:p>
            <a:pPr marL="0" indent="0" algn="ctr">
              <a:lnSpc>
                <a:spcPts val="2650"/>
              </a:lnSpc>
              <a:buNone/>
            </a:pPr>
            <a:r>
              <a:rPr lang="en-US" sz="2650" dirty="0">
                <a:solidFill>
                  <a:srgbClr val="2C3249"/>
                </a:solidFill>
                <a:latin typeface="Kanit Light" pitchFamily="34" charset="0"/>
                <a:ea typeface="Kanit Light" pitchFamily="34" charset="-122"/>
                <a:cs typeface="Kanit Light" pitchFamily="34" charset="-120"/>
              </a:rPr>
              <a:t>1</a:t>
            </a:r>
            <a:endParaRPr lang="en-US" sz="2650" dirty="0"/>
          </a:p>
        </p:txBody>
      </p:sp>
      <p:sp>
        <p:nvSpPr>
          <p:cNvPr id="8" name="Text 5"/>
          <p:cNvSpPr/>
          <p:nvPr/>
        </p:nvSpPr>
        <p:spPr>
          <a:xfrm>
            <a:off x="7867888" y="213443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Günlük Planlama</a:t>
            </a:r>
            <a:endParaRPr lang="en-US" sz="2200" dirty="0"/>
          </a:p>
        </p:txBody>
      </p:sp>
      <p:sp>
        <p:nvSpPr>
          <p:cNvPr id="9" name="Text 6"/>
          <p:cNvSpPr/>
          <p:nvPr/>
        </p:nvSpPr>
        <p:spPr>
          <a:xfrm>
            <a:off x="7867888" y="2624852"/>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Ödevlerini, ev işlerini ve diğer aktivitelerini zaman yönetimiyle planlamasını sağlayın.</a:t>
            </a:r>
            <a:endParaRPr lang="en-US" sz="1750" dirty="0"/>
          </a:p>
        </p:txBody>
      </p:sp>
      <p:sp>
        <p:nvSpPr>
          <p:cNvPr id="10" name="Shape 7"/>
          <p:cNvSpPr/>
          <p:nvPr/>
        </p:nvSpPr>
        <p:spPr>
          <a:xfrm>
            <a:off x="6845022" y="4299347"/>
            <a:ext cx="793790" cy="30480"/>
          </a:xfrm>
          <a:prstGeom prst="roundRect">
            <a:avLst>
              <a:gd name="adj" fmla="val 312558"/>
            </a:avLst>
          </a:prstGeom>
          <a:solidFill>
            <a:srgbClr val="C5D2CF"/>
          </a:solidFill>
          <a:ln/>
        </p:spPr>
      </p:sp>
      <p:sp>
        <p:nvSpPr>
          <p:cNvPr id="11" name="Shape 8"/>
          <p:cNvSpPr/>
          <p:nvPr/>
        </p:nvSpPr>
        <p:spPr>
          <a:xfrm>
            <a:off x="6365200" y="4059436"/>
            <a:ext cx="510302" cy="510302"/>
          </a:xfrm>
          <a:prstGeom prst="roundRect">
            <a:avLst>
              <a:gd name="adj" fmla="val 18669"/>
            </a:avLst>
          </a:prstGeom>
          <a:solidFill>
            <a:srgbClr val="DFECE9"/>
          </a:solidFill>
          <a:ln w="7620">
            <a:solidFill>
              <a:srgbClr val="C5D2CF"/>
            </a:solidFill>
            <a:prstDash val="solid"/>
          </a:ln>
        </p:spPr>
      </p:sp>
      <p:sp>
        <p:nvSpPr>
          <p:cNvPr id="12" name="Text 9"/>
          <p:cNvSpPr/>
          <p:nvPr/>
        </p:nvSpPr>
        <p:spPr>
          <a:xfrm>
            <a:off x="6534269" y="4144447"/>
            <a:ext cx="172164" cy="340281"/>
          </a:xfrm>
          <a:prstGeom prst="rect">
            <a:avLst/>
          </a:prstGeom>
          <a:noFill/>
          <a:ln/>
        </p:spPr>
        <p:txBody>
          <a:bodyPr wrap="none" lIns="0" tIns="0" rIns="0" bIns="0" rtlCol="0" anchor="t"/>
          <a:lstStyle/>
          <a:p>
            <a:pPr marL="0" indent="0" algn="ctr">
              <a:lnSpc>
                <a:spcPts val="2650"/>
              </a:lnSpc>
              <a:buNone/>
            </a:pPr>
            <a:r>
              <a:rPr lang="en-US" sz="2650" dirty="0">
                <a:solidFill>
                  <a:srgbClr val="2C3249"/>
                </a:solidFill>
                <a:latin typeface="Kanit Light" pitchFamily="34" charset="0"/>
                <a:ea typeface="Kanit Light" pitchFamily="34" charset="-122"/>
                <a:cs typeface="Kanit Light" pitchFamily="34" charset="-120"/>
              </a:rPr>
              <a:t>2</a:t>
            </a:r>
            <a:endParaRPr lang="en-US" sz="2650" dirty="0"/>
          </a:p>
        </p:txBody>
      </p:sp>
      <p:sp>
        <p:nvSpPr>
          <p:cNvPr id="13" name="Text 10"/>
          <p:cNvSpPr/>
          <p:nvPr/>
        </p:nvSpPr>
        <p:spPr>
          <a:xfrm>
            <a:off x="7867888" y="4031099"/>
            <a:ext cx="2844760"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Zamanı Değerlendirme</a:t>
            </a:r>
            <a:endParaRPr lang="en-US" sz="2200" dirty="0"/>
          </a:p>
        </p:txBody>
      </p:sp>
      <p:sp>
        <p:nvSpPr>
          <p:cNvPr id="14" name="Text 11"/>
          <p:cNvSpPr/>
          <p:nvPr/>
        </p:nvSpPr>
        <p:spPr>
          <a:xfrm>
            <a:off x="7867888" y="4521517"/>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Zamanı nasıl daha verimli kullanabileceği konusunda rehberlik edin.</a:t>
            </a:r>
            <a:endParaRPr lang="en-US" sz="1750" dirty="0"/>
          </a:p>
        </p:txBody>
      </p:sp>
      <p:sp>
        <p:nvSpPr>
          <p:cNvPr id="15" name="Shape 12"/>
          <p:cNvSpPr/>
          <p:nvPr/>
        </p:nvSpPr>
        <p:spPr>
          <a:xfrm>
            <a:off x="6845022" y="6196013"/>
            <a:ext cx="793790" cy="30480"/>
          </a:xfrm>
          <a:prstGeom prst="roundRect">
            <a:avLst>
              <a:gd name="adj" fmla="val 312558"/>
            </a:avLst>
          </a:prstGeom>
          <a:solidFill>
            <a:srgbClr val="C5D2CF"/>
          </a:solidFill>
          <a:ln/>
        </p:spPr>
      </p:sp>
      <p:sp>
        <p:nvSpPr>
          <p:cNvPr id="16" name="Shape 13"/>
          <p:cNvSpPr/>
          <p:nvPr/>
        </p:nvSpPr>
        <p:spPr>
          <a:xfrm>
            <a:off x="6365200" y="5956102"/>
            <a:ext cx="510302" cy="510302"/>
          </a:xfrm>
          <a:prstGeom prst="roundRect">
            <a:avLst>
              <a:gd name="adj" fmla="val 18669"/>
            </a:avLst>
          </a:prstGeom>
          <a:solidFill>
            <a:srgbClr val="DFECE9"/>
          </a:solidFill>
          <a:ln w="7620">
            <a:solidFill>
              <a:srgbClr val="C5D2CF"/>
            </a:solidFill>
            <a:prstDash val="solid"/>
          </a:ln>
        </p:spPr>
      </p:sp>
      <p:sp>
        <p:nvSpPr>
          <p:cNvPr id="17" name="Text 14"/>
          <p:cNvSpPr/>
          <p:nvPr/>
        </p:nvSpPr>
        <p:spPr>
          <a:xfrm>
            <a:off x="6532840" y="6041112"/>
            <a:ext cx="174903" cy="340281"/>
          </a:xfrm>
          <a:prstGeom prst="rect">
            <a:avLst/>
          </a:prstGeom>
          <a:noFill/>
          <a:ln/>
        </p:spPr>
        <p:txBody>
          <a:bodyPr wrap="none" lIns="0" tIns="0" rIns="0" bIns="0" rtlCol="0" anchor="t"/>
          <a:lstStyle/>
          <a:p>
            <a:pPr marL="0" indent="0" algn="ctr">
              <a:lnSpc>
                <a:spcPts val="2650"/>
              </a:lnSpc>
              <a:buNone/>
            </a:pPr>
            <a:r>
              <a:rPr lang="en-US" sz="2650" dirty="0">
                <a:solidFill>
                  <a:srgbClr val="2C3249"/>
                </a:solidFill>
                <a:latin typeface="Kanit Light" pitchFamily="34" charset="0"/>
                <a:ea typeface="Kanit Light" pitchFamily="34" charset="-122"/>
                <a:cs typeface="Kanit Light" pitchFamily="34" charset="-120"/>
              </a:rPr>
              <a:t>3</a:t>
            </a:r>
            <a:endParaRPr lang="en-US" sz="2650" dirty="0"/>
          </a:p>
        </p:txBody>
      </p:sp>
      <p:sp>
        <p:nvSpPr>
          <p:cNvPr id="18" name="Text 15"/>
          <p:cNvSpPr/>
          <p:nvPr/>
        </p:nvSpPr>
        <p:spPr>
          <a:xfrm>
            <a:off x="7867888" y="592776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3249"/>
                </a:solidFill>
                <a:latin typeface="Kanit Light" pitchFamily="34" charset="0"/>
                <a:ea typeface="Kanit Light" pitchFamily="34" charset="-122"/>
                <a:cs typeface="Kanit Light" pitchFamily="34" charset="-120"/>
              </a:rPr>
              <a:t>Acil Durumlar</a:t>
            </a:r>
            <a:endParaRPr lang="en-US" sz="2200" dirty="0"/>
          </a:p>
        </p:txBody>
      </p:sp>
      <p:sp>
        <p:nvSpPr>
          <p:cNvPr id="19" name="Text 16"/>
          <p:cNvSpPr/>
          <p:nvPr/>
        </p:nvSpPr>
        <p:spPr>
          <a:xfrm>
            <a:off x="7867888" y="6418183"/>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Plana uymakta zorlandığı zamanlarda çözüm yolları bulmayı öğretin.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1603</Words>
  <Application>Microsoft Office PowerPoint</Application>
  <PresentationFormat>Özel</PresentationFormat>
  <Paragraphs>198</Paragraphs>
  <Slides>22</Slides>
  <Notes>22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22</vt:i4>
      </vt:variant>
    </vt:vector>
  </HeadingPairs>
  <TitlesOfParts>
    <vt:vector size="27" baseType="lpstr">
      <vt:lpstr>Arial</vt:lpstr>
      <vt:lpstr>Kanit Light</vt:lpstr>
      <vt:lpstr>Martel Sans</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Hp</cp:lastModifiedBy>
  <cp:revision>2</cp:revision>
  <dcterms:created xsi:type="dcterms:W3CDTF">2025-01-08T17:45:22Z</dcterms:created>
  <dcterms:modified xsi:type="dcterms:W3CDTF">2025-01-28T08:08:14Z</dcterms:modified>
</cp:coreProperties>
</file>