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4630400" cy="8229600"/>
  <p:notesSz cx="8229600" cy="14630400"/>
  <p:embeddedFontLs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Open Sans" charset="0"/>
      <p:regular r:id="rId37"/>
    </p:embeddedFont>
  </p:embeddedFont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-523" y="-101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8256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Bağımlılıkla Mücadele: Okul Velilerinin Rolü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140279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Değerli veliler, çocuklarımızın geleceği için kritik bir konuyu ele alacağız. Bağımlılıkla mücadelede sizlerin rolü hayati önem taşıyor.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12123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 sunum, farkındalık oluşturmak ve etkili stratejiler geliştirmek için hazırlandı. Birlikte, çocuklarımızı koruyabiliriz.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6970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Ebeveynlerin İletişim Becerileri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48257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0955" y="3567589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34825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Aktif Dinleme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3972997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Çocuğunuzu dikkatle dinleyin, sözünü kesmeyin.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348257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37628" y="3567589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34825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Empati Kurma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3972997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Onun bakış açısını anlamaya çalışın.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18076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52619" y="5265777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1807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Açık Uçlu Sorular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5671185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"Evet/hayır" cevapları yerine detaylı yanıtlar alın.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4685467" y="518076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4828103" y="5265777"/>
            <a:ext cx="22490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5422583" y="51807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Beden Dili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5422583" y="5671185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Sözlerinizle beden dilinizin uyumlu olmasına dikkat edin.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6715"/>
            <a:ext cx="99431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Çocuklarla Sağlıklı Zaman Geçirme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2645093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08" y="2645093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26" y="2645093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124" y="2645093"/>
            <a:ext cx="3120866" cy="312086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93790" y="616708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Kaliteli zaman geçirmek, bağları güçlendirir ve bağımlılık riskini azaltır. Ortak ilgi alanları bulun ve düzenli aktiviteler planlayın.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8570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Olumlu Rol Model Olmanın Değeri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643426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34372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Öz Farkındalık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3927634"/>
            <a:ext cx="36080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Kendi alışkanlıklarınızı gözden geçirin ve gerekirse değiştirin.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021" y="2643426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742021" y="34372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Tutarlılık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4742021" y="3927634"/>
            <a:ext cx="3608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Söylediklerinizle yaptıklarınızın uyumlu olmasına özen gösterin.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333881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93790" y="61276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Pozitif Davranışlar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93790" y="6618089"/>
            <a:ext cx="36080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Stresle başa çıkma, iletişim kurma gibi olumlu örnekler sergileyin.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19393"/>
            <a:ext cx="929735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Okul-Aile İşbirliğinin Gerekliliği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108496"/>
            <a:ext cx="13042821" cy="3048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5" name="Shape 2"/>
          <p:cNvSpPr/>
          <p:nvPr/>
        </p:nvSpPr>
        <p:spPr>
          <a:xfrm>
            <a:off x="2876669" y="5108496"/>
            <a:ext cx="30480" cy="79379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6" name="Shape 3"/>
          <p:cNvSpPr/>
          <p:nvPr/>
        </p:nvSpPr>
        <p:spPr>
          <a:xfrm>
            <a:off x="2636758" y="485334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2813923" y="4938355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1474351" y="61292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Düzenli İletişim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20604" y="6619637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Öğretmenlerle sürekli iletişim halinde olun.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299841" y="5108496"/>
            <a:ext cx="30480" cy="79379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11" name="Shape 8"/>
          <p:cNvSpPr/>
          <p:nvPr/>
        </p:nvSpPr>
        <p:spPr>
          <a:xfrm>
            <a:off x="7059930" y="485334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212092" y="4938355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5897523" y="61292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Ortak Stratejiler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5443776" y="6619637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Okul ve ev arasında tutarlı yaklaşımlar belirleyin.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11723013" y="5108496"/>
            <a:ext cx="30480" cy="79379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16" name="Shape 13"/>
          <p:cNvSpPr/>
          <p:nvPr/>
        </p:nvSpPr>
        <p:spPr>
          <a:xfrm>
            <a:off x="11483102" y="485334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1641931" y="4938355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10320695" y="61292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Etkinliklere Katılım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9866948" y="6619637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Okul etkinliklerine aktif olarak dahil olun.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3744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Okul Rehberlik Servislerinin Desteği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195161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3429595"/>
            <a:ext cx="304407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Bireysel Danışmanlık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3920014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Öğrencilere özel destek ve yönlendirme sağlanır.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195161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34295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Grup Çalışmaları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3920014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Akran desteği ve sosyal beceri geliştirme imkanı sunar.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107067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3415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Aile Rehberliği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5831919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Velilere yönelik eğitim ve danışmanlık hizmetleri verilir.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4685467" y="5107067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4919901" y="53415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Kriz Yönetimi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4919901" y="5831919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Acil durumlarda hızlı ve etkili müdahale sağlanır.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0308"/>
            <a:ext cx="115300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Bağımlılık Karşıtı Aktiviteler Düzenleme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72715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5029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Spor Etkinlikleri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993368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Takım ruhu ve fiziksel aktivite bağımlılığa karşı koruyucudur.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672715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5030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Sanat Atölyeleri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993487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Yaratıcılığı teşvik eder ve kendini ifade etme becerisi kazandırır.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672715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502950"/>
            <a:ext cx="39658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Sosyal Sorumluluk Projeleri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993368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Topluma fayda sağlama duygusu öz değeri artırır.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3073" y="608290"/>
            <a:ext cx="7597854" cy="1380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Öğrencilerin Sosyal Gelişimi Destekleme</a:t>
            </a:r>
            <a:endParaRPr lang="en-US" sz="43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73" y="2319933"/>
            <a:ext cx="1104424" cy="176712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08728" y="2540794"/>
            <a:ext cx="3296960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Sosyal Beceri Eğitimleri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2208728" y="3018353"/>
            <a:ext cx="6162199" cy="70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İletişim ve empati yeteneklerini geliştiren atölye çalışmaları düzenleyin.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73" y="4087058"/>
            <a:ext cx="1104424" cy="176712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08728" y="4307919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Akran Mentörlüğü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2208728" y="4785479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Büyük sınıfların küçüklere rehberlik etmesini sağlayın.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73" y="5854184"/>
            <a:ext cx="1104424" cy="176712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08728" y="6075045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Kulüp Faaliyetleri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2208728" y="6552605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İlgi alanlarına yönelik okul kulüplerini teşvik edin.</a:t>
            </a:r>
            <a:endParaRPr lang="en-US" sz="17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1109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Madde Bağımlılığıyla Mücadele Programları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123962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417439" y="3123962"/>
            <a:ext cx="304121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Farkındalık Seminerleri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417439" y="3968710"/>
            <a:ext cx="304121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Uzmanlar eşliğinde öğrenci ve velilere yönelik bilgilendirme toplantıları düzenleyin.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123962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309116" y="3123962"/>
            <a:ext cx="304121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Yaşam Becerileri Eğitimi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309116" y="3968710"/>
            <a:ext cx="304121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"Hayır" diyebilme ve stres yönetimi gibi kritik becerileri öğretin.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902285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417439" y="5902285"/>
            <a:ext cx="316051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Akran Destek Grupları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417439" y="6392704"/>
            <a:ext cx="693277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Benzer sorunları yaşayan öğrencilerin birbirlerine destek olmalarını sağlayın.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21412"/>
            <a:ext cx="119774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Teknoloji Bağımlılığını Önleyici Çözümler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Dijital Denge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7831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Ekran süresi sınırlamaları koyun. Teknoloji kullanımı için aile kuralları belirleyin.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3997166"/>
            <a:ext cx="29587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Alternatif Aktiviteler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457831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Açık hava etkinlikleri, spor, sanat gibi ilgi çekici alternatifler sunun.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49617"/>
            <a:ext cx="1108841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Oyun Bağımlılığıyla Başa Çıkma Yolları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1912025"/>
            <a:ext cx="1630323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2338745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2650927" y="2138839"/>
            <a:ext cx="32258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Farkındalık Oluşturma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2650927" y="2629257"/>
            <a:ext cx="517981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Oyun bağımlılığının riskleri hakkında bilgilendirin.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2537460" y="3203734"/>
            <a:ext cx="11185803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8" name="Shape 6"/>
          <p:cNvSpPr/>
          <p:nvPr/>
        </p:nvSpPr>
        <p:spPr>
          <a:xfrm>
            <a:off x="793790" y="3332321"/>
            <a:ext cx="3260646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028224" y="3759041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4281249" y="35591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Zaman Yönetimi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4281249" y="4049554"/>
            <a:ext cx="431649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Oyun sürelerini planlayın ve sınırlandırın.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4167783" y="4624030"/>
            <a:ext cx="9555480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13" name="Shape 11"/>
          <p:cNvSpPr/>
          <p:nvPr/>
        </p:nvSpPr>
        <p:spPr>
          <a:xfrm>
            <a:off x="793790" y="4752618"/>
            <a:ext cx="4890968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028224" y="5179338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5911572" y="49794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Alternatif Hobiler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5911572" y="5469850"/>
            <a:ext cx="45746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Spor, müzik gibi ilgi çekici aktiviteler önerin.</a:t>
            </a:r>
            <a:endParaRPr lang="en-US" sz="1750" dirty="0"/>
          </a:p>
        </p:txBody>
      </p:sp>
      <p:sp>
        <p:nvSpPr>
          <p:cNvPr id="17" name="Shape 15"/>
          <p:cNvSpPr/>
          <p:nvPr/>
        </p:nvSpPr>
        <p:spPr>
          <a:xfrm>
            <a:off x="5798106" y="6044327"/>
            <a:ext cx="7925157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18" name="Shape 16"/>
          <p:cNvSpPr/>
          <p:nvPr/>
        </p:nvSpPr>
        <p:spPr>
          <a:xfrm>
            <a:off x="793790" y="6172914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1028224" y="6599634"/>
            <a:ext cx="18740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7542014" y="63997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Aile Etkinlikleri</a:t>
            </a:r>
            <a:endParaRPr lang="en-US" sz="2200" dirty="0"/>
          </a:p>
        </p:txBody>
      </p:sp>
      <p:sp>
        <p:nvSpPr>
          <p:cNvPr id="21" name="Text 19"/>
          <p:cNvSpPr/>
          <p:nvPr/>
        </p:nvSpPr>
        <p:spPr>
          <a:xfrm>
            <a:off x="7542014" y="6890147"/>
            <a:ext cx="40146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Birlikte geçirilen kaliteli zamanı artırın.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5115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Bağımlılığın Tanımı ve Kapsamı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664029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417439" y="36640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Kontrol Kaybı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417439" y="4154448"/>
            <a:ext cx="304121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Bağımlılık, bir madde veya davranışı kontrol edememe durumudur.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664029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309116" y="36640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Olumsuz Sonuçlar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309116" y="4154448"/>
            <a:ext cx="304121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Kişinin hayatını olumsuz etkilemesine rağmen devam etme eğilimi görülür.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725120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417439" y="57251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Çok Boyutlu Etki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417439" y="6215539"/>
            <a:ext cx="69327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Fiziksel, psikolojik ve sosyal alanlarda ciddi sorunlara yol açar.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8570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Veli Eğitim Seminerlerinin Faydaları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643426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34372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Bilgi Artışı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80190" y="3927634"/>
            <a:ext cx="36080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Bağımlılık konusunda güncel bilgiler edinirsiniz.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8421" y="2643426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228421" y="34372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Pratik Stratejiler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10228421" y="3927634"/>
            <a:ext cx="3608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Çocuğunuzla iletişim kurma teknikleri öğrenirsiniz.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333881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80190" y="61276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Deneyim Paylaşımı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6280190" y="6618089"/>
            <a:ext cx="36080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Diğer velilerle fikir alışverişinde bulunursunuz.</a:t>
            </a:r>
            <a:endParaRPr lang="en-US" sz="17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9737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Bağımlılık Konusunda Ailelere Destek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655094"/>
            <a:ext cx="3664863" cy="2402324"/>
          </a:xfrm>
          <a:prstGeom prst="roundRect">
            <a:avLst>
              <a:gd name="adj" fmla="val 3966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2889528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Danışmanlık Hizmetleri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3734276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Profesyonel destek alın. Uzmanlarla düzenli görüşmeler yapın.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2655094"/>
            <a:ext cx="3664863" cy="2402324"/>
          </a:xfrm>
          <a:prstGeom prst="roundRect">
            <a:avLst>
              <a:gd name="adj" fmla="val 3966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28895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Destek Grupları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301" y="3379946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Benzer sorunları yaşayan ailelerle bir araya gelin.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284232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5186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Eğitim Materyalleri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6009084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Kitaplar, broşürler ve online kaynakları kullanın.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10171867" y="5284232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406301" y="55186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Kriz Hatları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406301" y="6009084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Acil durumlarda 7/24 ulaşabileceğiniz yardım hatlarını öğrenin.</a:t>
            </a:r>
            <a:endParaRPr lang="en-US" sz="1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6460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8066" y="3128724"/>
            <a:ext cx="7017782" cy="641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Ergenlik Dönemi ve Riskler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303770" y="4077533"/>
            <a:ext cx="22860" cy="3590211"/>
          </a:xfrm>
          <a:prstGeom prst="roundRect">
            <a:avLst>
              <a:gd name="adj" fmla="val 376954"/>
            </a:avLst>
          </a:prstGeom>
          <a:solidFill>
            <a:srgbClr val="E5BEB2"/>
          </a:solidFill>
          <a:ln/>
        </p:spPr>
      </p:sp>
      <p:sp>
        <p:nvSpPr>
          <p:cNvPr id="5" name="Shape 2"/>
          <p:cNvSpPr/>
          <p:nvPr/>
        </p:nvSpPr>
        <p:spPr>
          <a:xfrm>
            <a:off x="6389191" y="4527590"/>
            <a:ext cx="718066" cy="22860"/>
          </a:xfrm>
          <a:prstGeom prst="roundRect">
            <a:avLst>
              <a:gd name="adj" fmla="val 376954"/>
            </a:avLst>
          </a:prstGeom>
          <a:solidFill>
            <a:srgbClr val="E5BEB2"/>
          </a:solidFill>
          <a:ln/>
        </p:spPr>
      </p:sp>
      <p:sp>
        <p:nvSpPr>
          <p:cNvPr id="6" name="Shape 3"/>
          <p:cNvSpPr/>
          <p:nvPr/>
        </p:nvSpPr>
        <p:spPr>
          <a:xfrm>
            <a:off x="7084397" y="4308277"/>
            <a:ext cx="461605" cy="461605"/>
          </a:xfrm>
          <a:prstGeom prst="roundRect">
            <a:avLst>
              <a:gd name="adj" fmla="val 18668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244655" y="4385191"/>
            <a:ext cx="140970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3622238" y="4282678"/>
            <a:ext cx="256460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Fiziksel Değişimler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18066" y="4726186"/>
            <a:ext cx="5468779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Hormonal değişiklikler duygu durumunu etkiler.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523143" y="5553313"/>
            <a:ext cx="718066" cy="22860"/>
          </a:xfrm>
          <a:prstGeom prst="roundRect">
            <a:avLst>
              <a:gd name="adj" fmla="val 376954"/>
            </a:avLst>
          </a:prstGeom>
          <a:solidFill>
            <a:srgbClr val="E5BEB2"/>
          </a:solidFill>
          <a:ln/>
        </p:spPr>
      </p:sp>
      <p:sp>
        <p:nvSpPr>
          <p:cNvPr id="11" name="Shape 8"/>
          <p:cNvSpPr/>
          <p:nvPr/>
        </p:nvSpPr>
        <p:spPr>
          <a:xfrm>
            <a:off x="7084397" y="5334000"/>
            <a:ext cx="461605" cy="461605"/>
          </a:xfrm>
          <a:prstGeom prst="roundRect">
            <a:avLst>
              <a:gd name="adj" fmla="val 18668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222034" y="5410914"/>
            <a:ext cx="186214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8443555" y="5308402"/>
            <a:ext cx="256460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Kimlik Arayışı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8443555" y="5751909"/>
            <a:ext cx="5468779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Kendini kanıtlama isteği riskli davranışlara yol açabilir.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6389191" y="6476524"/>
            <a:ext cx="718066" cy="22860"/>
          </a:xfrm>
          <a:prstGeom prst="roundRect">
            <a:avLst>
              <a:gd name="adj" fmla="val 376954"/>
            </a:avLst>
          </a:prstGeom>
          <a:solidFill>
            <a:srgbClr val="E5BEB2"/>
          </a:solidFill>
          <a:ln/>
        </p:spPr>
      </p:sp>
      <p:sp>
        <p:nvSpPr>
          <p:cNvPr id="16" name="Shape 13"/>
          <p:cNvSpPr/>
          <p:nvPr/>
        </p:nvSpPr>
        <p:spPr>
          <a:xfrm>
            <a:off x="7084397" y="6257211"/>
            <a:ext cx="461605" cy="461605"/>
          </a:xfrm>
          <a:prstGeom prst="roundRect">
            <a:avLst>
              <a:gd name="adj" fmla="val 18668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228106" y="6334125"/>
            <a:ext cx="174188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3622238" y="6231612"/>
            <a:ext cx="256460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Akran Baskısı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718066" y="6675120"/>
            <a:ext cx="5468779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Grup içinde kabul görme isteği bağımlılık riskini artırır.</a:t>
            </a:r>
            <a:endParaRPr lang="en-US" sz="1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9473" y="608290"/>
            <a:ext cx="7597854" cy="1380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Akran Etkisini Yönetme Stratejileri</a:t>
            </a:r>
            <a:endParaRPr lang="en-US" sz="43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473" y="2319933"/>
            <a:ext cx="1104424" cy="176712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95128" y="2540794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Özgüven Geliştirme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7695128" y="3018353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Çocuğunuzun kendi kararlarını verebilmesini destekleyin.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473" y="4087058"/>
            <a:ext cx="1104424" cy="176712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95128" y="4307919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İletişim Becerileri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7695128" y="4785479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"Hayır" diyebilme yeteneğini geliştirin.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473" y="5854184"/>
            <a:ext cx="1104424" cy="176712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95128" y="6075045"/>
            <a:ext cx="2955369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Olumlu Arkadaşlıklar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7695128" y="6552605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Sağlıklı ilişkiler kurmasını teşvik edin.</a:t>
            </a:r>
            <a:endParaRPr lang="en-US" sz="17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21412"/>
            <a:ext cx="91709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Aile İçi İletişim ve Güven Ortamı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Açık İletişim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7831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Her konuda konuşabilen bir aile ortamı yaratın. Yargılamadan dinleyin ve anlayış gösterin.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Güven İnşası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457831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Sözünüzde durun ve tutarlı olun. Çocuğunuzun mahremiyetine saygı gösterin.</a:t>
            </a:r>
            <a:endParaRPr lang="en-US" sz="17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4628"/>
            <a:ext cx="121066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Ebeveynlerin Kendi Gelişimini Destekleme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430" y="1997035"/>
            <a:ext cx="1614011" cy="130694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89427" y="2585680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088255" y="22238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Kişisel Gelişim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088255" y="2714268"/>
            <a:ext cx="447436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Kendinizi geliştirmek için eğitimlere katılın.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918115" y="3317081"/>
            <a:ext cx="8861822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424" y="3360658"/>
            <a:ext cx="3228022" cy="130694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68710" y="3787378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895261" y="35874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Stres Yönetimi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895261" y="4077891"/>
            <a:ext cx="454342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Kendi stres seviyenizi kontrol altında tutun.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725120" y="4680704"/>
            <a:ext cx="8054816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418" y="4724281"/>
            <a:ext cx="4842034" cy="1306949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74187" y="5151001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6702266" y="49510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Sağlıklı İlişkiler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6702266" y="5441513"/>
            <a:ext cx="401907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Eşinizle ve çevrenizle iyi ilişkiler kurun.</a:t>
            </a:r>
            <a:endParaRPr lang="en-US" sz="1750" dirty="0"/>
          </a:p>
        </p:txBody>
      </p:sp>
      <p:sp>
        <p:nvSpPr>
          <p:cNvPr id="17" name="Shape 12"/>
          <p:cNvSpPr/>
          <p:nvPr/>
        </p:nvSpPr>
        <p:spPr>
          <a:xfrm>
            <a:off x="6532126" y="6044327"/>
            <a:ext cx="7247811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94" y="6087904"/>
            <a:ext cx="6456164" cy="1306949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960614" y="6514624"/>
            <a:ext cx="18740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200" dirty="0"/>
          </a:p>
        </p:txBody>
      </p:sp>
      <p:sp>
        <p:nvSpPr>
          <p:cNvPr id="20" name="Text 14"/>
          <p:cNvSpPr/>
          <p:nvPr/>
        </p:nvSpPr>
        <p:spPr>
          <a:xfrm>
            <a:off x="7509272" y="63147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Hobi Edinme</a:t>
            </a:r>
            <a:endParaRPr lang="en-US" sz="2200" dirty="0"/>
          </a:p>
        </p:txBody>
      </p:sp>
      <p:sp>
        <p:nvSpPr>
          <p:cNvPr id="21" name="Text 15"/>
          <p:cNvSpPr/>
          <p:nvPr/>
        </p:nvSpPr>
        <p:spPr>
          <a:xfrm>
            <a:off x="7509272" y="6805136"/>
            <a:ext cx="54421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Kendinize zaman ayırın ve yeni ilgi alanları keşfedin.</a:t>
            </a:r>
            <a:endParaRPr lang="en-US" sz="17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002881"/>
            <a:ext cx="109086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Bağımlılığa Karşı Farkındalık Yaratma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051822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5845612"/>
            <a:ext cx="39972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Sosyal Medya Kampanyaları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6336030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Dijital platformlarda bilinçlendirme içerikleri paylaşın.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704" y="5051822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54704" y="5845612"/>
            <a:ext cx="29635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Özel Gün Etkinlikleri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254704" y="6336030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Bağımlılıkla mücadele günlerinde özel etkinlikler düzenleyin.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738" y="5051822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5738" y="5845612"/>
            <a:ext cx="306919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Kısa Film Yarışmaları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715738" y="6336030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Öğrencilerin katılacağı yaratıcı projeler organize edin.</a:t>
            </a:r>
            <a:endParaRPr lang="en-US" sz="17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0680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Okullarda Bağımlılık Önleme Politikaları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11967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57355" y="3204686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31196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Net Kurallar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3610094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Okul içinde ve çevresinde madde kullanımına sıfır tolerans politikası uygulayın.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867" y="311967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24028" y="3204686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08983" y="31196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Düzenli Kontroller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908983" y="3610094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Öğrencilerin davranışlarını takip eden bir sistem oluşturun.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54366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39019" y="5628680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55436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Eğitim Programları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17306" y="6034088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Müfredata bağımlılık konusunda bilgilendirici dersler ekleyin.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10171867" y="554366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314503" y="5628680"/>
            <a:ext cx="22490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10908983" y="55436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Aile Katılımı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10908983" y="6034088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Velileri politika oluşturma sürecine dahil edin.</a:t>
            </a:r>
            <a:endParaRPr lang="en-US" sz="17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21412"/>
            <a:ext cx="111927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Rehberlik Hizmetlerinin Rolü ve Önemi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Erken Müdahale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Risk altındaki öğrencileri erken tespit eder ve müdahale eder.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997166"/>
            <a:ext cx="304407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Bireysel Danışmanlık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Öğrencilere özel destek ve yönlendirme sağlar.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Aile Rehberliği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Velilere yönelik eğitim ve danışmanlık hizmetleri sunar.</a:t>
            </a:r>
            <a:endParaRPr lang="en-US" sz="175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9473" y="608290"/>
            <a:ext cx="7597854" cy="1380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Toplumsal Destek Ağlarının Oluşturulması</a:t>
            </a:r>
            <a:endParaRPr lang="en-US" sz="43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473" y="2319933"/>
            <a:ext cx="1104424" cy="176712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95128" y="2540794"/>
            <a:ext cx="3750112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Yerel Yönetimlerle İşbirliği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7695128" y="3018353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Belediyelerle ortak projeler geliştirin.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473" y="4087058"/>
            <a:ext cx="1104424" cy="176712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95128" y="4307919"/>
            <a:ext cx="3413165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Sivil Toplum Kuruluşları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7695128" y="4785479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STK'larla işbirliği yaparak kaynak ve uzmanlık desteği alın.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473" y="5854184"/>
            <a:ext cx="1104424" cy="176712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95128" y="6075045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Sağlık Kuruluşları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7695128" y="6552605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Hastaneler ve sağlık merkezleriyle koordineli çalışın.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21412"/>
            <a:ext cx="8723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Bağımlılığın Türleri ve Etkileri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Madde Bağımlılığı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7831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Alkol, uyuşturucu gibi maddelerin kontrolsüz kullanımı. Sağlık sorunları ve sosyal izolasyon yaratır.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3997166"/>
            <a:ext cx="36206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Davranışsal Bağımlılıklar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457831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Kumar, alışveriş, internet gibi davranışların aşırı tekrarı. Finansal ve ilişkisel sorunlara yol açar.</a:t>
            </a:r>
            <a:endParaRPr lang="en-US" sz="17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3744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Sonuç: Ortak Mücadele, Sağlıklı Nesiller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195161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34295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Birlikte Güçlüyüz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3920014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Aile, okul ve toplum el ele verdiğinde başarı kaçınılmazdır.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3195161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34295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Sürekli Eğitim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301" y="3920014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Bağımlılıkla mücadele, sürekli öğrenme ve gelişme gerektirir.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469969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7044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Umut ve Kararlılık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6194822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Her çocuk değerlidir ve kurtarılabilir. Asla pes etmeyin.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8044" y="606266"/>
            <a:ext cx="7600712" cy="1378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Madde Bağımlılığı: Belirtiler ve Sonuçlar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573441" y="2314932"/>
            <a:ext cx="30480" cy="5309949"/>
          </a:xfrm>
          <a:prstGeom prst="roundRect">
            <a:avLst>
              <a:gd name="adj" fmla="val 303837"/>
            </a:avLst>
          </a:prstGeom>
          <a:solidFill>
            <a:srgbClr val="E5BEB2"/>
          </a:solidFill>
          <a:ln/>
        </p:spPr>
      </p:sp>
      <p:sp>
        <p:nvSpPr>
          <p:cNvPr id="5" name="Shape 2"/>
          <p:cNvSpPr/>
          <p:nvPr/>
        </p:nvSpPr>
        <p:spPr>
          <a:xfrm>
            <a:off x="6806208" y="2795707"/>
            <a:ext cx="771644" cy="30480"/>
          </a:xfrm>
          <a:prstGeom prst="roundRect">
            <a:avLst>
              <a:gd name="adj" fmla="val 303837"/>
            </a:avLst>
          </a:prstGeom>
          <a:solidFill>
            <a:srgbClr val="E5BEB2"/>
          </a:solidFill>
          <a:ln/>
        </p:spPr>
      </p:sp>
      <p:sp>
        <p:nvSpPr>
          <p:cNvPr id="6" name="Shape 3"/>
          <p:cNvSpPr/>
          <p:nvPr/>
        </p:nvSpPr>
        <p:spPr>
          <a:xfrm>
            <a:off x="6340673" y="2562939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512957" y="2645569"/>
            <a:ext cx="151448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7801332" y="2535317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Erken Belirtiler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7801332" y="3012043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Okul başarısında düşüş, davranış değişiklikleri, arkadaş çevresinde farklılaşma.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806208" y="4639151"/>
            <a:ext cx="771644" cy="30480"/>
          </a:xfrm>
          <a:prstGeom prst="roundRect">
            <a:avLst>
              <a:gd name="adj" fmla="val 303837"/>
            </a:avLst>
          </a:prstGeom>
          <a:solidFill>
            <a:srgbClr val="E5BEB2"/>
          </a:solidFill>
          <a:ln/>
        </p:spPr>
      </p:sp>
      <p:sp>
        <p:nvSpPr>
          <p:cNvPr id="11" name="Shape 8"/>
          <p:cNvSpPr/>
          <p:nvPr/>
        </p:nvSpPr>
        <p:spPr>
          <a:xfrm>
            <a:off x="6340673" y="4406384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88549" y="4489013"/>
            <a:ext cx="200144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00" dirty="0"/>
          </a:p>
        </p:txBody>
      </p:sp>
      <p:sp>
        <p:nvSpPr>
          <p:cNvPr id="13" name="Text 10"/>
          <p:cNvSpPr/>
          <p:nvPr/>
        </p:nvSpPr>
        <p:spPr>
          <a:xfrm>
            <a:off x="7801332" y="4378762"/>
            <a:ext cx="275617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İlerleyen Aşamalar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7801332" y="4855488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Fiziksel sağlığın bozulması, aile ilişkilerinin zarar görmesi, yasal sorunlar.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6806208" y="6482596"/>
            <a:ext cx="771644" cy="30480"/>
          </a:xfrm>
          <a:prstGeom prst="roundRect">
            <a:avLst>
              <a:gd name="adj" fmla="val 303837"/>
            </a:avLst>
          </a:prstGeom>
          <a:solidFill>
            <a:srgbClr val="E5BEB2"/>
          </a:solidFill>
          <a:ln/>
        </p:spPr>
      </p:sp>
      <p:sp>
        <p:nvSpPr>
          <p:cNvPr id="16" name="Shape 13"/>
          <p:cNvSpPr/>
          <p:nvPr/>
        </p:nvSpPr>
        <p:spPr>
          <a:xfrm>
            <a:off x="6340673" y="6249829"/>
            <a:ext cx="496014" cy="496014"/>
          </a:xfrm>
          <a:prstGeom prst="roundRect">
            <a:avLst>
              <a:gd name="adj" fmla="val 1867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495098" y="6332458"/>
            <a:ext cx="187166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00" dirty="0"/>
          </a:p>
        </p:txBody>
      </p:sp>
      <p:sp>
        <p:nvSpPr>
          <p:cNvPr id="18" name="Text 15"/>
          <p:cNvSpPr/>
          <p:nvPr/>
        </p:nvSpPr>
        <p:spPr>
          <a:xfrm>
            <a:off x="7801332" y="6222206"/>
            <a:ext cx="2936677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Uzun Vadeli Sonuçlar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7801332" y="6698933"/>
            <a:ext cx="6057424" cy="705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Kronik sağlık sorunları, sosyal izolasyon, ekonomik zorluklar ve psikolojik travmalar.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293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2330" y="609600"/>
            <a:ext cx="7592139" cy="1385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Teknoloji Bağımlılığı: Tehlikeler ve Riskler</a:t>
            </a:r>
            <a:endParaRPr lang="en-US" sz="43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330" y="2327553"/>
            <a:ext cx="554236" cy="55423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62330" y="3103483"/>
            <a:ext cx="2771180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Sosyal İzolasyon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6262330" y="3582948"/>
            <a:ext cx="3629739" cy="10640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Gerçek hayattan kopma, yalnızlaşma ve iletişim becerilerinin zayıflaması.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4611" y="2327553"/>
            <a:ext cx="554236" cy="55423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224611" y="3103483"/>
            <a:ext cx="3629858" cy="692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Zaman Yönetimi Sorunları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10224611" y="3929420"/>
            <a:ext cx="3629858" cy="10640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Ders çalışma ve uyku düzeninin bozulması, sorumlulukların aksatılması.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330" y="5658564"/>
            <a:ext cx="554236" cy="55423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62330" y="6434495"/>
            <a:ext cx="3217783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Zihinsel Sağlık Riskleri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6262330" y="6913959"/>
            <a:ext cx="3629739" cy="7093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Anksiyete, depresyon ve dikkat eksikliği gibi sorunların artması.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0166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Oyun Bağımlılığı: Bilincin Kaybolması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659380"/>
            <a:ext cx="3664863" cy="2402324"/>
          </a:xfrm>
          <a:prstGeom prst="roundRect">
            <a:avLst>
              <a:gd name="adj" fmla="val 3966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2893814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Gerçeklik Algısı Bozulması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3738563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Sanal dünya ile gerçek dünya arasındaki ayrımın bulanıklaşması.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2659380"/>
            <a:ext cx="3664863" cy="2402324"/>
          </a:xfrm>
          <a:prstGeom prst="roundRect">
            <a:avLst>
              <a:gd name="adj" fmla="val 3966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2893814"/>
            <a:ext cx="317742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Akademik Başarısızlık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301" y="3384232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Ders çalışmaya ayrılan zamanın azalması, notlarda düşüş.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288518"/>
            <a:ext cx="3664863" cy="2039422"/>
          </a:xfrm>
          <a:prstGeom prst="roundRect">
            <a:avLst>
              <a:gd name="adj" fmla="val 467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522952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Fiziksel Sağlık Sorunları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6367701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Hareketsizlik, göz problemleri, duruş bozuklukları.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10171867" y="5288518"/>
            <a:ext cx="3664863" cy="2039422"/>
          </a:xfrm>
          <a:prstGeom prst="roundRect">
            <a:avLst>
              <a:gd name="adj" fmla="val 467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406301" y="5522952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Sosyal Beceri Eksikliği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406301" y="6367701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Yüz yüze iletişimden kaçınma, sosyal ortamlarda zorlanma.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34628"/>
            <a:ext cx="104783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Ebeveynlerin Bağımlılık Farkındalığı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430" y="1997035"/>
            <a:ext cx="1614011" cy="130694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89427" y="2585680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088255" y="22238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Bilgi Edinme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088255" y="2714268"/>
            <a:ext cx="59538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Bağımlılık türleri ve belirtileri hakkında araştırma yapma.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918115" y="3317081"/>
            <a:ext cx="8861822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424" y="3360658"/>
            <a:ext cx="3228022" cy="130694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68710" y="3787378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895261" y="35874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Gözlem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895261" y="4077891"/>
            <a:ext cx="581822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Çocuğunuzun davranışlarındaki değişiklikleri fark etme.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725120" y="4680704"/>
            <a:ext cx="8054816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418" y="4724281"/>
            <a:ext cx="4842034" cy="1306949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74187" y="5151001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6702266" y="49510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İletişim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6702266" y="5441513"/>
            <a:ext cx="46153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Açık ve dürüst bir iletişim ortamı oluşturma.</a:t>
            </a:r>
            <a:endParaRPr lang="en-US" sz="1750" dirty="0"/>
          </a:p>
        </p:txBody>
      </p:sp>
      <p:sp>
        <p:nvSpPr>
          <p:cNvPr id="17" name="Shape 12"/>
          <p:cNvSpPr/>
          <p:nvPr/>
        </p:nvSpPr>
        <p:spPr>
          <a:xfrm>
            <a:off x="6532126" y="6044327"/>
            <a:ext cx="7247811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94" y="6087904"/>
            <a:ext cx="6456164" cy="1306949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960614" y="6514624"/>
            <a:ext cx="18740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200" dirty="0"/>
          </a:p>
        </p:txBody>
      </p:sp>
      <p:sp>
        <p:nvSpPr>
          <p:cNvPr id="20" name="Text 14"/>
          <p:cNvSpPr/>
          <p:nvPr/>
        </p:nvSpPr>
        <p:spPr>
          <a:xfrm>
            <a:off x="7509272" y="63147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Önlem Alma</a:t>
            </a:r>
            <a:endParaRPr lang="en-US" sz="2200" dirty="0"/>
          </a:p>
        </p:txBody>
      </p:sp>
      <p:sp>
        <p:nvSpPr>
          <p:cNvPr id="21" name="Text 15"/>
          <p:cNvSpPr/>
          <p:nvPr/>
        </p:nvSpPr>
        <p:spPr>
          <a:xfrm>
            <a:off x="7509272" y="6805136"/>
            <a:ext cx="54235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Risk faktörlerini azaltmak için gerekli adımları atma.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9473" y="608290"/>
            <a:ext cx="7597854" cy="1380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Erken Tanı ve Önleme Önemli</a:t>
            </a:r>
            <a:endParaRPr lang="en-US" sz="43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473" y="2319933"/>
            <a:ext cx="1104424" cy="176712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95128" y="2540794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Belirtileri Tanıma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7695128" y="3018353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Davranış değişikliklerini erken fark etmek kritiktir.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473" y="4087058"/>
            <a:ext cx="1104424" cy="176712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95128" y="4307919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Profesyonel Yardım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7695128" y="4785479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Şüphe durumunda uzman desteği almaktan çekinmeyin.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473" y="5854184"/>
            <a:ext cx="1104424" cy="176712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95128" y="6075045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Önleyici Tedbirler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7695128" y="6552605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Sağlıklı alışkanlıklar ve hobiler geliştirmek önemlidir.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21412"/>
            <a:ext cx="708898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Aile Dinamiklerinin Rolü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Güçlü Aile Bağları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7831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Sevgi ve güven temelli ilişkiler, bağımlılık riskini azaltır. Çocuğunuza koşulsuz destek verin.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Açık İletişim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457831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Sorunları paylaşabilen aileler, zorlukları daha kolay aşar. Yargılamadan dinleyin ve anlayış gösterin.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1204</Words>
  <Application>Microsoft Office PowerPoint</Application>
  <PresentationFormat>Özel</PresentationFormat>
  <Paragraphs>268</Paragraphs>
  <Slides>30</Slides>
  <Notes>30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35" baseType="lpstr">
      <vt:lpstr>Arial</vt:lpstr>
      <vt:lpstr>Merriweather Bold</vt:lpstr>
      <vt:lpstr>Calibri</vt:lpstr>
      <vt:lpstr>Open Sans</vt:lpstr>
      <vt:lpstr>Office Theme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özmen bektaş</cp:lastModifiedBy>
  <cp:revision>1</cp:revision>
  <dcterms:created xsi:type="dcterms:W3CDTF">2025-01-06T17:34:32Z</dcterms:created>
  <dcterms:modified xsi:type="dcterms:W3CDTF">2025-01-06T17:42:58Z</dcterms:modified>
</cp:coreProperties>
</file>