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96" r:id="rId6"/>
    <p:sldId id="260" r:id="rId7"/>
    <p:sldId id="284" r:id="rId8"/>
    <p:sldId id="285" r:id="rId9"/>
    <p:sldId id="286" r:id="rId10"/>
    <p:sldId id="287" r:id="rId11"/>
    <p:sldId id="261" r:id="rId12"/>
    <p:sldId id="262" r:id="rId13"/>
    <p:sldId id="271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80" r:id="rId23"/>
    <p:sldId id="297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47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FF91C-DFC5-4990-BEA4-38B3D82E3966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3117-A936-461B-B777-80984029601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11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53117-A936-461B-B777-80984029601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09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72E403-2072-4CD4-897A-212EAAB2B113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E27661-9314-4342-B61F-76F5021A1D4A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5298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403-2072-4CD4-897A-212EAAB2B113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7661-9314-4342-B61F-76F5021A1D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75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403-2072-4CD4-897A-212EAAB2B113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7661-9314-4342-B61F-76F5021A1D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175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403-2072-4CD4-897A-212EAAB2B113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7661-9314-4342-B61F-76F5021A1D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60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72E403-2072-4CD4-897A-212EAAB2B113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E27661-9314-4342-B61F-76F5021A1D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9234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403-2072-4CD4-897A-212EAAB2B113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7661-9314-4342-B61F-76F5021A1D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75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403-2072-4CD4-897A-212EAAB2B113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7661-9314-4342-B61F-76F5021A1D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68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403-2072-4CD4-897A-212EAAB2B113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7661-9314-4342-B61F-76F5021A1D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11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E403-2072-4CD4-897A-212EAAB2B113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7661-9314-4342-B61F-76F5021A1D4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72E403-2072-4CD4-897A-212EAAB2B113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E27661-9314-4342-B61F-76F5021A1D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990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72E403-2072-4CD4-897A-212EAAB2B113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E27661-9314-4342-B61F-76F5021A1D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11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172E403-2072-4CD4-897A-212EAAB2B113}" type="datetimeFigureOut">
              <a:rPr lang="tr-TR" smtClean="0"/>
              <a:pPr/>
              <a:t>31.12.2024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0E27661-9314-4342-B61F-76F5021A1D4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36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rbaaram.meb.k12.t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02463" y="1484768"/>
            <a:ext cx="8003264" cy="1656784"/>
          </a:xfrm>
        </p:spPr>
        <p:txBody>
          <a:bodyPr>
            <a:normAutofit/>
          </a:bodyPr>
          <a:lstStyle/>
          <a:p>
            <a:r>
              <a:rPr lang="tr-TR" sz="4800" dirty="0" smtClean="0">
                <a:cs typeface="Arial" panose="020B0604020202020204" pitchFamily="34" charset="0"/>
              </a:rPr>
              <a:t>BİLİNÇLİ TEKNOLOJİ KULLANIMI</a:t>
            </a:r>
            <a:endParaRPr lang="tr-TR" sz="4800" dirty="0"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79" y="3313569"/>
            <a:ext cx="5711597" cy="17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33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1163" y="577664"/>
            <a:ext cx="10515600" cy="5565017"/>
          </a:xfrm>
        </p:spPr>
        <p:txBody>
          <a:bodyPr/>
          <a:lstStyle/>
          <a:p>
            <a:r>
              <a:rPr lang="tr-TR" dirty="0"/>
              <a:t>Sağlık riskleri </a:t>
            </a:r>
            <a:r>
              <a:rPr lang="tr-TR" dirty="0" smtClean="0"/>
              <a:t>oluşturabilir</a:t>
            </a:r>
            <a:r>
              <a:rPr lang="tr-TR" dirty="0"/>
              <a:t>. </a:t>
            </a:r>
            <a:r>
              <a:rPr lang="tr-TR" dirty="0" smtClean="0"/>
              <a:t>(göz </a:t>
            </a:r>
            <a:r>
              <a:rPr lang="tr-TR" dirty="0"/>
              <a:t>kuruluğu, baş ağrıları, sırt ve boyun ağrıları, yeme </a:t>
            </a:r>
            <a:r>
              <a:rPr lang="tr-TR" dirty="0" smtClean="0"/>
              <a:t>sorunları)</a:t>
            </a:r>
          </a:p>
          <a:p>
            <a:endParaRPr lang="tr-TR" dirty="0"/>
          </a:p>
          <a:p>
            <a:r>
              <a:rPr lang="tr-TR" dirty="0" smtClean="0"/>
              <a:t>Çocukların </a:t>
            </a:r>
            <a:r>
              <a:rPr lang="tr-TR" dirty="0" smtClean="0"/>
              <a:t>öz bakımında</a:t>
            </a:r>
            <a:r>
              <a:rPr lang="tr-TR" dirty="0" smtClean="0"/>
              <a:t> </a:t>
            </a:r>
            <a:r>
              <a:rPr lang="tr-TR" dirty="0"/>
              <a:t>eksikliklere neden olabilir. 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 descr="https://avatars.mds.yandex.net/i?id=8ce9588920aebb0c4e9e73dfaecd39ec-5218279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75" y="2626032"/>
            <a:ext cx="6114197" cy="308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4948" y="750627"/>
            <a:ext cx="10515600" cy="5426336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4000" dirty="0" smtClean="0"/>
              <a:t>                             </a:t>
            </a:r>
            <a:r>
              <a:rPr lang="tr-TR" sz="4000" b="1" dirty="0" smtClean="0"/>
              <a:t>DİKKAT!!!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Bu açıdan baktığımızda ise teknolojinin yanlış kullanımının tek bir sonucunun olmadığını ve sonuçların zincirleme bir şekilde ortaya çıktığını da bizlere  göstermektedir.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4965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45910"/>
            <a:ext cx="10515600" cy="5631053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Hayatta her şeyin bir sınırı vardır; yemenin, gezmenin, çalışmanın bir sınırı olduğu gibi teknolojinin de bir sınırı olmalıdır. Ancak doğru ve sınırlı kullanarak </a:t>
            </a:r>
            <a:r>
              <a:rPr lang="tr-TR" dirty="0" smtClean="0"/>
              <a:t> çocukların teknolojiden faydalanmasını sağlayabilirsiniz.</a:t>
            </a:r>
            <a:endParaRPr lang="tr-TR" dirty="0" smtClean="0"/>
          </a:p>
          <a:p>
            <a:pPr marL="0" indent="0" algn="ctr">
              <a:buNone/>
            </a:pPr>
            <a:r>
              <a:rPr lang="tr-TR" sz="4800" b="1" dirty="0" smtClean="0"/>
              <a:t>Teknoloji çocukların hayatlarını </a:t>
            </a:r>
            <a:r>
              <a:rPr lang="tr-TR" sz="4800" b="1" dirty="0" smtClean="0"/>
              <a:t>sınırlamasın siz </a:t>
            </a:r>
            <a:r>
              <a:rPr lang="tr-TR" sz="4800" b="1" dirty="0" smtClean="0"/>
              <a:t>kullanımlarını </a:t>
            </a:r>
            <a:r>
              <a:rPr lang="tr-TR" sz="4800" b="1" dirty="0" smtClean="0"/>
              <a:t>sınırlayın.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278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2109" y="685800"/>
            <a:ext cx="9980691" cy="1485900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BİLİNÇLİ TEKNOLOJİ KULLANIMININ OLUMLU ETKİLERİ</a:t>
            </a: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2109" y="1428750"/>
            <a:ext cx="10515600" cy="4351338"/>
          </a:xfrm>
        </p:spPr>
        <p:txBody>
          <a:bodyPr/>
          <a:lstStyle/>
          <a:p>
            <a:r>
              <a:rPr lang="tr-TR" dirty="0" smtClean="0"/>
              <a:t>Doğru kullanımda akademik başarıyı yükseltir.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Yaratıcılığı geliştirir.</a:t>
            </a:r>
          </a:p>
          <a:p>
            <a:pPr>
              <a:buNone/>
            </a:pPr>
            <a:r>
              <a:rPr lang="tr-TR" dirty="0" smtClean="0"/>
              <a:t>  (merak ve ilgi alanlarınızı geliştirecek </a:t>
            </a:r>
          </a:p>
          <a:p>
            <a:pPr>
              <a:buNone/>
            </a:pPr>
            <a:r>
              <a:rPr lang="tr-TR" dirty="0" smtClean="0"/>
              <a:t>belgesel ve etkinlik uygulamaları)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73" y="2453126"/>
            <a:ext cx="5386813" cy="387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1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6122" y="751438"/>
            <a:ext cx="10515600" cy="5070683"/>
          </a:xfrm>
        </p:spPr>
        <p:txBody>
          <a:bodyPr/>
          <a:lstStyle/>
          <a:p>
            <a:r>
              <a:rPr lang="tr-TR" dirty="0" smtClean="0"/>
              <a:t>Sosyal hayata daha fazla zaman ayrılır.</a:t>
            </a:r>
          </a:p>
          <a:p>
            <a:r>
              <a:rPr lang="tr-TR" dirty="0"/>
              <a:t>Aile içi ve arkadaş iletişimi önem kazanır, güven duygusu </a:t>
            </a:r>
            <a:r>
              <a:rPr lang="tr-TR" dirty="0" smtClean="0"/>
              <a:t>gelişir.</a:t>
            </a:r>
          </a:p>
          <a:p>
            <a:r>
              <a:rPr lang="tr-TR" dirty="0"/>
              <a:t>Bilgiye anında erişim </a:t>
            </a:r>
            <a:r>
              <a:rPr lang="tr-TR" dirty="0" smtClean="0"/>
              <a:t>sağlar.(bilgi kirliliğine dikkat!)</a:t>
            </a: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 descr="http://www.egitimdeteknoloji.com/wp-content/uploads/2020/05/uzaktanamaetki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70" y="2245258"/>
            <a:ext cx="7044051" cy="403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4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015412"/>
            <a:ext cx="9601200" cy="3851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/>
              <a:t>ÇOCUKLARDA BİLİNÇLİ TEKNOLOJİ </a:t>
            </a:r>
            <a:r>
              <a:rPr lang="tr-TR" sz="3600" dirty="0" smtClean="0"/>
              <a:t>KULLANIMI KONUSUNDA </a:t>
            </a:r>
            <a:r>
              <a:rPr lang="tr-TR" sz="3600" dirty="0"/>
              <a:t>VELİLER NE YAPABİLİR?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46435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70368"/>
            <a:ext cx="10515600" cy="560659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Çocuğunuza internet ve sosyal ağlarda profillerindeki gizlilik ayarlarını yapmalarını sağlamaları hakkında konuşmak ve özel bilgi, telefon, T.C. kimlik numara ve özel fotoğraflarını paylaşmamalarını öğütlemek, </a:t>
            </a:r>
            <a:endParaRPr lang="tr-TR" sz="2000" dirty="0"/>
          </a:p>
          <a:p>
            <a:pPr marL="0" indent="0" algn="ctr">
              <a:buNone/>
            </a:pPr>
            <a:endParaRPr lang="tr-TR" sz="2000" dirty="0" smtClean="0"/>
          </a:p>
          <a:p>
            <a:pPr marL="0" indent="0" algn="ctr">
              <a:buNone/>
            </a:pPr>
            <a:endParaRPr lang="tr-TR" sz="2000" dirty="0"/>
          </a:p>
          <a:p>
            <a:pPr marL="0" indent="0" algn="ctr">
              <a:buNone/>
            </a:pPr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1883392" y="1520672"/>
            <a:ext cx="84070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rgbClr val="FF00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TEBRİKLER</a:t>
            </a:r>
            <a:br>
              <a:rPr lang="tr-TR" sz="3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rgbClr val="FF00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tr-TR" sz="3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rgbClr val="FF00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KAZANDINIZ!</a:t>
            </a:r>
            <a:br>
              <a:rPr lang="tr-TR" sz="3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rgbClr val="FF0000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tr-TR" sz="3000" dirty="0"/>
          </a:p>
        </p:txBody>
      </p:sp>
      <p:sp>
        <p:nvSpPr>
          <p:cNvPr id="5" name="Dikdörtgen 4"/>
          <p:cNvSpPr/>
          <p:nvPr/>
        </p:nvSpPr>
        <p:spPr>
          <a:xfrm>
            <a:off x="3016155" y="2442150"/>
            <a:ext cx="727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            Hediyeni </a:t>
            </a:r>
            <a:r>
              <a:rPr lang="tr-TR" b="1" dirty="0"/>
              <a:t>hemen almak için aşağıdaki formu doldur!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6496" r="9855" b="17639"/>
          <a:stretch/>
        </p:blipFill>
        <p:spPr>
          <a:xfrm>
            <a:off x="3566908" y="3088481"/>
            <a:ext cx="5296714" cy="3055861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Metin kutusu 6"/>
          <p:cNvSpPr txBox="1"/>
          <p:nvPr/>
        </p:nvSpPr>
        <p:spPr>
          <a:xfrm>
            <a:off x="5286966" y="2239496"/>
            <a:ext cx="185659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0" b="1" dirty="0" smtClean="0">
                <a:ln w="12700">
                  <a:solidFill>
                    <a:srgbClr val="FF0000"/>
                  </a:solidFill>
                  <a:prstDash val="solid"/>
                </a:ln>
                <a:pattFill prst="ltDnDiag">
                  <a:fgClr>
                    <a:srgbClr val="FF0000"/>
                  </a:fgClr>
                  <a:bgClr>
                    <a:srgbClr val="C00000"/>
                  </a:bgClr>
                </a:pattFill>
                <a:latin typeface="+mj-lt"/>
              </a:rPr>
              <a:t>X</a:t>
            </a:r>
            <a:endParaRPr lang="tr-TR" sz="26000" b="1" dirty="0">
              <a:ln w="12700">
                <a:solidFill>
                  <a:srgbClr val="FF0000"/>
                </a:solidFill>
                <a:prstDash val="solid"/>
              </a:ln>
              <a:pattFill prst="ltDnDiag">
                <a:fgClr>
                  <a:srgbClr val="FF0000"/>
                </a:fgClr>
                <a:bgClr>
                  <a:srgbClr val="C00000"/>
                </a:bgClr>
              </a:patt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465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31683"/>
            <a:ext cx="10515600" cy="5045280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Doğum tarihi, okul numarası, kimlik numarası gibi bilgilerinizi şifre yapmamasını söyleyin.</a:t>
            </a:r>
          </a:p>
          <a:p>
            <a:pPr marL="0" indent="0" algn="ctr">
              <a:buNone/>
            </a:pPr>
            <a:r>
              <a:rPr lang="tr-TR" sz="2000" dirty="0" smtClean="0"/>
              <a:t>*</a:t>
            </a:r>
            <a:r>
              <a:rPr lang="tr-TR" sz="2000" dirty="0" smtClean="0"/>
              <a:t>Kolay tahmin edilebilir olduğu için </a:t>
            </a:r>
            <a:r>
              <a:rPr lang="tr-TR" sz="2000" dirty="0" smtClean="0"/>
              <a:t>şifreler </a:t>
            </a:r>
            <a:r>
              <a:rPr lang="tr-TR" sz="2000" dirty="0" smtClean="0"/>
              <a:t>ele </a:t>
            </a:r>
            <a:r>
              <a:rPr lang="tr-TR" sz="2000" dirty="0" smtClean="0"/>
              <a:t>geçirilebilir.</a:t>
            </a:r>
            <a:endParaRPr lang="tr-TR"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60" y="2829096"/>
            <a:ext cx="4053955" cy="24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8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69133"/>
            <a:ext cx="10515600" cy="5307830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/>
              <a:t>Sosyal ağlarda tanımadıkları kişileri arkadaş listelerine eklememelerini </a:t>
            </a:r>
            <a:r>
              <a:rPr lang="tr-TR" dirty="0" smtClean="0"/>
              <a:t>söyleyin </a:t>
            </a:r>
            <a:r>
              <a:rPr lang="tr-TR" dirty="0"/>
              <a:t>ve kimlerle arkadaşlık ettiklerini belli aralıklarla kontrol </a:t>
            </a:r>
            <a:r>
              <a:rPr lang="tr-TR" dirty="0" smtClean="0"/>
              <a:t>edin. </a:t>
            </a:r>
          </a:p>
          <a:p>
            <a:pPr marL="0" indent="0" algn="ctr">
              <a:buNone/>
            </a:pPr>
            <a:r>
              <a:rPr lang="tr-TR" dirty="0" smtClean="0"/>
              <a:t>*</a:t>
            </a:r>
            <a:r>
              <a:rPr lang="tr-TR" sz="2000" dirty="0" smtClean="0"/>
              <a:t>Sanal </a:t>
            </a:r>
            <a:r>
              <a:rPr lang="tr-TR" sz="2000" dirty="0" smtClean="0"/>
              <a:t>ortamda </a:t>
            </a:r>
            <a:r>
              <a:rPr lang="tr-TR" sz="2000" dirty="0" smtClean="0"/>
              <a:t>verdikleri bilgilerin doğruluğundan emin </a:t>
            </a:r>
            <a:r>
              <a:rPr lang="tr-TR" sz="2000" dirty="0" smtClean="0"/>
              <a:t>olamayacaklarını söyleyin.</a:t>
            </a:r>
            <a:endParaRPr lang="tr-TR" sz="20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31" y="2486426"/>
            <a:ext cx="4574067" cy="220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54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9913" y="1267485"/>
            <a:ext cx="9632887" cy="459991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Teknolojinin yararları ve zararları hakkında çocuğunuzla </a:t>
            </a:r>
            <a:r>
              <a:rPr lang="tr-TR" dirty="0" smtClean="0"/>
              <a:t>konuşun.</a:t>
            </a:r>
          </a:p>
          <a:p>
            <a:pPr marL="0" indent="0" algn="ctr">
              <a:buNone/>
            </a:pPr>
            <a:r>
              <a:rPr lang="tr-TR" dirty="0"/>
              <a:t>Çocuğunuzun teknolojik aygıtta kullandığı yazılımlar veya seyrettikleriyle ilgili paylaşım içinde </a:t>
            </a:r>
            <a:r>
              <a:rPr lang="tr-TR" dirty="0" smtClean="0"/>
              <a:t>olun.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98" y="2542046"/>
            <a:ext cx="3422210" cy="59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1162" y="794440"/>
            <a:ext cx="9601200" cy="14859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SUNUM İÇERİĞİ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1162" y="1783533"/>
            <a:ext cx="10515600" cy="4043452"/>
          </a:xfrm>
        </p:spPr>
        <p:txBody>
          <a:bodyPr/>
          <a:lstStyle/>
          <a:p>
            <a:pPr algn="just"/>
            <a:r>
              <a:rPr lang="tr-TR" dirty="0" smtClean="0"/>
              <a:t>Bilinçli Teknoloji Kullanımı </a:t>
            </a:r>
          </a:p>
          <a:p>
            <a:pPr algn="just"/>
            <a:r>
              <a:rPr lang="tr-TR" dirty="0" smtClean="0"/>
              <a:t>Teknolojinin Yanlış Kullanımı</a:t>
            </a:r>
          </a:p>
          <a:p>
            <a:pPr algn="just"/>
            <a:r>
              <a:rPr lang="tr-TR" dirty="0" smtClean="0"/>
              <a:t>Bilinçli </a:t>
            </a:r>
            <a:r>
              <a:rPr lang="tr-TR" dirty="0"/>
              <a:t>Teknoloji </a:t>
            </a:r>
            <a:r>
              <a:rPr lang="tr-TR" dirty="0" smtClean="0"/>
              <a:t>Kullanımının Olumlu Etkileri</a:t>
            </a:r>
          </a:p>
          <a:p>
            <a:pPr algn="just"/>
            <a:r>
              <a:rPr lang="tr-TR" dirty="0" smtClean="0"/>
              <a:t>Çocuklarda Bilinçli Teknoloji Kullanımı Konusunda Veliler Ne Yapabilir?</a:t>
            </a:r>
          </a:p>
          <a:p>
            <a:pPr marL="0" indent="0" algn="just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577666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97529"/>
            <a:ext cx="10515600" cy="5579434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/>
              <a:t>Teknolojinin ailece birlikte geçirilen zamanların ya da oyun saatlerinin yerini almasına izin </a:t>
            </a:r>
            <a:r>
              <a:rPr lang="tr-TR" dirty="0" smtClean="0"/>
              <a:t>vermeyin </a:t>
            </a:r>
            <a:r>
              <a:rPr lang="tr-TR" dirty="0"/>
              <a:t>ve televizyon, bilgisayar ve tablet olmadan çocuğunuzla birlikte yapabileceğiniz eğlenceli etkinlikler </a:t>
            </a:r>
            <a:r>
              <a:rPr lang="tr-TR" dirty="0" smtClean="0"/>
              <a:t>belirleyin.</a:t>
            </a:r>
            <a:endParaRPr lang="tr-TR" sz="2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217" y="2542309"/>
            <a:ext cx="5643566" cy="32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08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756373"/>
            <a:ext cx="9601200" cy="4111028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Çocuğunuzla birlikte televizyon, bilgisayar, tablet vb. kullanımının kurallarını belirlemek ve bu kurallara öncelikli olarak ailelerin uymasına özen </a:t>
            </a:r>
            <a:r>
              <a:rPr lang="tr-TR" dirty="0" smtClean="0"/>
              <a:t>gösterin </a:t>
            </a:r>
            <a:r>
              <a:rPr lang="tr-TR" dirty="0"/>
              <a:t>ve model </a:t>
            </a:r>
            <a:r>
              <a:rPr lang="tr-TR" dirty="0" smtClean="0"/>
              <a:t>olun.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45" y="2978268"/>
            <a:ext cx="3965509" cy="25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80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1073020"/>
            <a:ext cx="9148527" cy="1098680"/>
          </a:xfrm>
        </p:spPr>
        <p:txBody>
          <a:bodyPr/>
          <a:lstStyle/>
          <a:p>
            <a:pPr algn="ctr"/>
            <a:r>
              <a:rPr lang="tr-TR" b="1" dirty="0"/>
              <a:t>UNUTMAYIN!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98349" y="2171700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dirty="0" smtClean="0"/>
              <a:t>Çocuklarınızın </a:t>
            </a:r>
            <a:r>
              <a:rPr lang="tr-TR" sz="2400" dirty="0"/>
              <a:t>sizi </a:t>
            </a:r>
            <a:r>
              <a:rPr lang="tr-TR" sz="2400" dirty="0" smtClean="0"/>
              <a:t>örnek aldığ</a:t>
            </a:r>
            <a:r>
              <a:rPr lang="tr-TR" sz="2400" dirty="0"/>
              <a:t>ı</a:t>
            </a:r>
            <a:r>
              <a:rPr lang="tr-TR" sz="2400" dirty="0" smtClean="0"/>
              <a:t>nı unutmayın. Bu yüzden </a:t>
            </a:r>
            <a:r>
              <a:rPr lang="tr-TR" sz="2400" dirty="0"/>
              <a:t>teknoloji kullanımınıza dikkat </a:t>
            </a:r>
            <a:r>
              <a:rPr lang="tr-TR" sz="2400" dirty="0" smtClean="0"/>
              <a:t>edin.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288" y="3657600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9581" y="1171770"/>
            <a:ext cx="3852832" cy="35814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528901" y="4942506"/>
            <a:ext cx="31341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https://erbaaram.meb.k12.tr</a:t>
            </a:r>
            <a:r>
              <a:rPr lang="tr-TR" dirty="0" smtClean="0">
                <a:hlinkClick r:id="rId3"/>
              </a:rPr>
              <a:t>/</a:t>
            </a:r>
            <a:endParaRPr lang="tr-TR" dirty="0" smtClean="0"/>
          </a:p>
          <a:p>
            <a:endParaRPr lang="tr-TR" dirty="0"/>
          </a:p>
          <a:p>
            <a:pPr algn="ctr"/>
            <a:r>
              <a:rPr lang="tr-TR" dirty="0" smtClean="0"/>
              <a:t>GİZEM BOSTANCI ÖRS</a:t>
            </a:r>
          </a:p>
          <a:p>
            <a:pPr algn="ctr"/>
            <a:r>
              <a:rPr lang="tr-TR" dirty="0" smtClean="0"/>
              <a:t>Psikolojik Danışman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884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4935" y="685800"/>
            <a:ext cx="9967865" cy="148590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/>
              <a:t>BİLİNÇLİ TEKNOLOJİ KULLANIMI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4935" y="2286000"/>
            <a:ext cx="9967865" cy="3581400"/>
          </a:xfrm>
        </p:spPr>
        <p:txBody>
          <a:bodyPr/>
          <a:lstStyle/>
          <a:p>
            <a:r>
              <a:rPr lang="tr-TR" b="1" dirty="0" smtClean="0"/>
              <a:t>Teknolojinin</a:t>
            </a:r>
            <a:r>
              <a:rPr lang="tr-TR" dirty="0" smtClean="0"/>
              <a:t> yaşamı kolaylaştırmak amacıyla gerektiğince </a:t>
            </a:r>
            <a:r>
              <a:rPr lang="tr-TR" b="1" dirty="0" smtClean="0"/>
              <a:t>kullanılması,</a:t>
            </a:r>
          </a:p>
          <a:p>
            <a:r>
              <a:rPr lang="tr-TR" dirty="0"/>
              <a:t>H</a:t>
            </a:r>
            <a:r>
              <a:rPr lang="tr-TR" dirty="0" smtClean="0"/>
              <a:t>ayatın diğer bölümlerini (aile ilişkileri, ders çalışma, sosyal ilişkiler, oyun, uyku, yemek vb.) olumsuz etkilememesi  olarak tanımlanabilir.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771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0408" y="88497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/>
              <a:t>TEKNOLOJİNİN YANLIŞ KULLANIMI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0408" y="1869541"/>
            <a:ext cx="9601200" cy="3581400"/>
          </a:xfrm>
        </p:spPr>
        <p:txBody>
          <a:bodyPr/>
          <a:lstStyle/>
          <a:p>
            <a:pPr lvl="0"/>
            <a:r>
              <a:rPr lang="tr-TR" dirty="0"/>
              <a:t>Bilgisayar, internet, </a:t>
            </a:r>
            <a:r>
              <a:rPr lang="tr-TR" dirty="0" err="1"/>
              <a:t>tv</a:t>
            </a:r>
            <a:r>
              <a:rPr lang="tr-TR" dirty="0"/>
              <a:t>, tablet, telefon </a:t>
            </a:r>
            <a:r>
              <a:rPr lang="tr-TR" dirty="0" err="1"/>
              <a:t>vb</a:t>
            </a:r>
            <a:r>
              <a:rPr lang="tr-TR" dirty="0"/>
              <a:t> teknolojik aletlerle gün içerisinde çok fazla meşgul olma.</a:t>
            </a:r>
          </a:p>
          <a:p>
            <a:pPr lvl="0"/>
            <a:r>
              <a:rPr lang="tr-TR" dirty="0"/>
              <a:t>Sosyal medyada herhangi bir paylaşım veya yorum yaparken başkalarının haklarını gözetmeme ve saygı göstermeme.</a:t>
            </a:r>
          </a:p>
          <a:p>
            <a:pPr lvl="0"/>
            <a:r>
              <a:rPr lang="tr-TR" dirty="0"/>
              <a:t>İnterneti sadece oyun, eğlence </a:t>
            </a:r>
            <a:r>
              <a:rPr lang="tr-TR" dirty="0" err="1"/>
              <a:t>vb</a:t>
            </a:r>
            <a:r>
              <a:rPr lang="tr-TR" dirty="0"/>
              <a:t> etkinlikler amacıyla kullanma.</a:t>
            </a:r>
          </a:p>
          <a:p>
            <a:pPr lvl="0"/>
            <a:r>
              <a:rPr lang="tr-TR"/>
              <a:t>S</a:t>
            </a:r>
            <a:r>
              <a:rPr lang="tr-TR" smtClean="0"/>
              <a:t>osyal </a:t>
            </a:r>
            <a:r>
              <a:rPr lang="tr-TR"/>
              <a:t>medya </a:t>
            </a:r>
            <a:r>
              <a:rPr lang="tr-TR" smtClean="0"/>
              <a:t>platformlarında içerik </a:t>
            </a:r>
            <a:r>
              <a:rPr lang="tr-TR" dirty="0"/>
              <a:t>paylaşma.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29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0408" y="2509935"/>
            <a:ext cx="10513568" cy="2715208"/>
          </a:xfrm>
        </p:spPr>
        <p:txBody>
          <a:bodyPr>
            <a:normAutofit fontScale="90000"/>
          </a:bodyPr>
          <a:lstStyle/>
          <a:p>
            <a:pPr algn="ctr"/>
            <a:r>
              <a:rPr lang="tr-TR" i="1" dirty="0"/>
              <a:t>Teknoloji hem yararlı bir hizmetçi hem de tehlikeli bir ustadır. </a:t>
            </a:r>
            <a:r>
              <a:rPr lang="tr-TR" i="1" dirty="0" smtClean="0"/>
              <a:t/>
            </a:r>
            <a:br>
              <a:rPr lang="tr-TR" i="1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i="1" dirty="0" err="1"/>
              <a:t>Christian</a:t>
            </a:r>
            <a:r>
              <a:rPr lang="tr-TR" i="1" dirty="0"/>
              <a:t> </a:t>
            </a:r>
            <a:r>
              <a:rPr lang="tr-TR" i="1" dirty="0" err="1"/>
              <a:t>Lous</a:t>
            </a:r>
            <a:r>
              <a:rPr lang="tr-TR" i="1" dirty="0"/>
              <a:t> </a:t>
            </a:r>
            <a:r>
              <a:rPr lang="tr-TR" i="1" dirty="0" err="1"/>
              <a:t>Lange</a:t>
            </a:r>
            <a:r>
              <a:rPr lang="tr-TR" dirty="0"/>
              <a:t/>
            </a:r>
            <a:br>
              <a:rPr lang="tr-TR" dirty="0"/>
            </a:b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0408" y="1869541"/>
            <a:ext cx="9601200" cy="3581400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768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2506" y="561315"/>
            <a:ext cx="10291829" cy="161690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smtClean="0"/>
              <a:t>Buradaki en önemli husus teknolojinin gerektiğince  kullanılmasıdır. Bu sınırı çizemediğimiz takdirde beraberinde birçok problemi doğuracaktır. </a:t>
            </a: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sz="2200" dirty="0" smtClean="0"/>
              <a:t>Teknolojinin bilinçli kullanılmaması sonu ortaya çıkabilecek bazı durumlar şunlardır:</a:t>
            </a:r>
            <a:r>
              <a:rPr lang="tr-TR" sz="2200" dirty="0"/>
              <a:t/>
            </a:r>
            <a:br>
              <a:rPr lang="tr-TR" sz="2200" dirty="0"/>
            </a:br>
            <a:r>
              <a:rPr lang="tr-TR" sz="2200" dirty="0" smtClean="0"/>
              <a:t/>
            </a:r>
            <a:br>
              <a:rPr lang="tr-TR" sz="2200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2506" y="2056893"/>
            <a:ext cx="10515600" cy="5390865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Çocukların </a:t>
            </a:r>
            <a:r>
              <a:rPr lang="tr-TR" dirty="0"/>
              <a:t>a</a:t>
            </a:r>
            <a:r>
              <a:rPr lang="tr-TR" dirty="0" smtClean="0"/>
              <a:t>kademik başarısında düşüş </a:t>
            </a:r>
            <a:endParaRPr lang="tr-TR" dirty="0"/>
          </a:p>
          <a:p>
            <a:r>
              <a:rPr lang="tr-TR" dirty="0" smtClean="0"/>
              <a:t>Zamanı </a:t>
            </a:r>
            <a:r>
              <a:rPr lang="tr-TR" dirty="0" err="1" smtClean="0"/>
              <a:t>yönetmlerinde</a:t>
            </a:r>
            <a:r>
              <a:rPr lang="tr-TR" dirty="0" smtClean="0"/>
              <a:t> </a:t>
            </a:r>
            <a:r>
              <a:rPr lang="tr-TR" dirty="0"/>
              <a:t>başarısızlık 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2050" name="Picture 2" descr="https://webstockreview.net/images/conversation-clipart-verbal-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08" y="2432804"/>
            <a:ext cx="3953808" cy="30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6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68720" y="354842"/>
            <a:ext cx="10385079" cy="5822121"/>
          </a:xfrm>
        </p:spPr>
        <p:txBody>
          <a:bodyPr/>
          <a:lstStyle/>
          <a:p>
            <a:r>
              <a:rPr lang="tr-TR" dirty="0"/>
              <a:t>Uyku </a:t>
            </a:r>
            <a:r>
              <a:rPr lang="tr-TR" dirty="0" smtClean="0"/>
              <a:t>bozuklukları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Kişisel</a:t>
            </a:r>
            <a:r>
              <a:rPr lang="tr-TR" dirty="0"/>
              <a:t>, aile ve okul sorunları 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0" y="845838"/>
            <a:ext cx="4670869" cy="29774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796584" y="1811319"/>
            <a:ext cx="522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297" y="3303607"/>
            <a:ext cx="4472411" cy="317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9665" y="742385"/>
            <a:ext cx="4870767" cy="5984340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384048" lvl="1"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r>
              <a:rPr lang="tr-TR" i="0" dirty="0" smtClean="0"/>
              <a:t>Aktivitelerinde </a:t>
            </a:r>
            <a:r>
              <a:rPr lang="tr-TR" i="0" dirty="0" smtClean="0"/>
              <a:t>azalma</a:t>
            </a:r>
          </a:p>
          <a:p>
            <a:pPr marL="384048" lvl="1"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endParaRPr lang="tr-TR" i="0" dirty="0"/>
          </a:p>
          <a:p>
            <a:pPr marL="384048" lvl="1"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endParaRPr lang="tr-TR" i="0" dirty="0" smtClean="0"/>
          </a:p>
          <a:p>
            <a:pPr marL="384048" lvl="1"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endParaRPr lang="tr-TR" i="0" dirty="0"/>
          </a:p>
          <a:p>
            <a:pPr marL="384048" lvl="1"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endParaRPr lang="tr-TR" i="0" dirty="0" smtClean="0"/>
          </a:p>
          <a:p>
            <a:pPr marL="384048" lvl="1"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endParaRPr lang="tr-TR" i="0" dirty="0"/>
          </a:p>
          <a:p>
            <a:pPr marL="384048" lvl="1"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endParaRPr lang="tr-TR" i="0" dirty="0" smtClean="0"/>
          </a:p>
          <a:p>
            <a:pPr marL="384048" lvl="1"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endParaRPr lang="tr-TR" i="0" dirty="0"/>
          </a:p>
          <a:p>
            <a:pPr marL="384048" lvl="1">
              <a:spcBef>
                <a:spcPts val="1000"/>
              </a:spcBef>
              <a:buFont typeface="Franklin Gothic Book" panose="020B0503020102020204" pitchFamily="34" charset="0"/>
              <a:buChar char="■"/>
            </a:pPr>
            <a:r>
              <a:rPr lang="tr-TR" i="0" dirty="0" smtClean="0"/>
              <a:t>Çocukların internet </a:t>
            </a:r>
            <a:r>
              <a:rPr lang="tr-TR" i="0" dirty="0"/>
              <a:t>arkadaşları dışında yalnızlaşması</a:t>
            </a:r>
          </a:p>
          <a:p>
            <a:pPr marL="0" lvl="1" indent="0">
              <a:spcBef>
                <a:spcPts val="1000"/>
              </a:spcBef>
              <a:buNone/>
            </a:pPr>
            <a:endParaRPr lang="tr-TR" i="0" dirty="0"/>
          </a:p>
          <a:p>
            <a:pPr marL="0" indent="0">
              <a:buNone/>
            </a:pPr>
            <a:endParaRPr lang="tr-TR" dirty="0"/>
          </a:p>
          <a:p>
            <a:pPr marL="457200" lvl="1" indent="0">
              <a:buNone/>
            </a:pPr>
            <a:endParaRPr lang="tr-TR" i="0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3074" name="Picture 2" descr="https://avatars.mds.yandex.net/i?id=68eedd9bc3a74f815544e506d2779c4e-523481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34" y="3733559"/>
            <a:ext cx="4572000" cy="245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ygulayici.tbm.org.tr/Content/Uploads/Sayfalar/anaokulu_materyal_sayfasi.png?x_49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32" y="498015"/>
            <a:ext cx="4843605" cy="270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1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80653" y="1330860"/>
            <a:ext cx="3236614" cy="4645182"/>
          </a:xfrm>
        </p:spPr>
        <p:txBody>
          <a:bodyPr/>
          <a:lstStyle/>
          <a:p>
            <a:r>
              <a:rPr lang="tr-TR" dirty="0"/>
              <a:t>Dikkat </a:t>
            </a:r>
            <a:r>
              <a:rPr lang="tr-TR" dirty="0" smtClean="0"/>
              <a:t>sürelerinin </a:t>
            </a:r>
            <a:r>
              <a:rPr lang="tr-TR" dirty="0" smtClean="0"/>
              <a:t>azalması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Dikkat </a:t>
            </a:r>
            <a:r>
              <a:rPr lang="tr-TR" dirty="0"/>
              <a:t>eksikliği </a:t>
            </a:r>
            <a:r>
              <a:rPr lang="tr-TR" dirty="0" smtClean="0"/>
              <a:t>yaşama ihtimallerinin artması</a:t>
            </a: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80" y="1330860"/>
            <a:ext cx="5507994" cy="42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418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TM10001105[[fn=Kırpma]]</Template>
  <TotalTime>819</TotalTime>
  <Words>542</Words>
  <Application>Microsoft Office PowerPoint</Application>
  <PresentationFormat>Geniş ekran</PresentationFormat>
  <Paragraphs>104</Paragraphs>
  <Slides>23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Franklin Gothic Book</vt:lpstr>
      <vt:lpstr>Crop</vt:lpstr>
      <vt:lpstr>BİLİNÇLİ TEKNOLOJİ KULLANIMI</vt:lpstr>
      <vt:lpstr>SUNUM İÇERİĞİ</vt:lpstr>
      <vt:lpstr>BİLİNÇLİ TEKNOLOJİ KULLANIMI</vt:lpstr>
      <vt:lpstr>TEKNOLOJİNİN YANLIŞ KULLANIMI</vt:lpstr>
      <vt:lpstr>Teknoloji hem yararlı bir hizmetçi hem de tehlikeli bir ustadır.   Christian Lous Lange </vt:lpstr>
      <vt:lpstr>  Buradaki en önemli husus teknolojinin gerektiğince  kullanılmasıdır. Bu sınırı çizemediğimiz takdirde beraberinde birçok problemi doğuracaktır.  Teknolojinin bilinçli kullanılmaması sonu ortaya çıkabilecek bazı durumlar şunlardır: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BİLİNÇLİ TEKNOLOJİ KULLANIMININ OLUMLU ETKİLERİ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UNUTMAYIN!</vt:lpstr>
      <vt:lpstr>PowerPoint Sunusu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BİLİNÇLİ TEKNOLOJİ KULLANIMI</dc:title>
  <dc:creator>Microsoft hesabı</dc:creator>
  <cp:lastModifiedBy>hp</cp:lastModifiedBy>
  <cp:revision>72</cp:revision>
  <dcterms:created xsi:type="dcterms:W3CDTF">2021-09-28T06:30:04Z</dcterms:created>
  <dcterms:modified xsi:type="dcterms:W3CDTF">2024-12-31T11:07:01Z</dcterms:modified>
</cp:coreProperties>
</file>